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6" r:id="rId2"/>
    <p:sldId id="305" r:id="rId3"/>
    <p:sldId id="327" r:id="rId4"/>
    <p:sldId id="315" r:id="rId5"/>
    <p:sldId id="333" r:id="rId6"/>
    <p:sldId id="326" r:id="rId7"/>
    <p:sldId id="287" r:id="rId8"/>
    <p:sldId id="288" r:id="rId9"/>
    <p:sldId id="289" r:id="rId10"/>
    <p:sldId id="332" r:id="rId11"/>
    <p:sldId id="291" r:id="rId12"/>
    <p:sldId id="270" r:id="rId13"/>
    <p:sldId id="293" r:id="rId14"/>
    <p:sldId id="296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3F5FA"/>
    <a:srgbClr val="D00000"/>
    <a:srgbClr val="F0904E"/>
    <a:srgbClr val="457FB3"/>
    <a:srgbClr val="DFA20B"/>
    <a:srgbClr val="FFD85B"/>
    <a:srgbClr val="F5BC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3" d="100"/>
          <a:sy n="83" d="100"/>
        </p:scale>
        <p:origin x="614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A25F78-3715-447B-8DBA-87C6CB6B8C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6895897-A283-4126-89E7-68D757AF1D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C21D51-55F0-4CE6-9130-DBD65D5B34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85F38-31B4-4DB3-B100-AB3850A88376}" type="datetimeFigureOut">
              <a:rPr lang="en-US" smtClean="0"/>
              <a:t>3/25/2019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EE135A-1FFA-4681-BE6A-80A94DCC09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ADC89B-D120-4E47-8C71-3DCB2412FE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43234-C34A-4A93-BC59-82B6D129F2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86919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DF8948-A5EB-41FE-AF0E-4896FF8FCB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95E9C67-1B09-4959-A733-C4642A2C5E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77C6F3-1072-4DA1-AE73-A6004D12FB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85F38-31B4-4DB3-B100-AB3850A88376}" type="datetimeFigureOut">
              <a:rPr lang="en-US" smtClean="0"/>
              <a:t>3/25/2019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EC2E48-9631-4D77-8C94-75F6A6B6AE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F470A4-9641-4117-ADE0-5DEF29C320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43234-C34A-4A93-BC59-82B6D129F2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99354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1D4714D-AC89-4134-AC00-4D89DEE0528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161600D-9916-41E1-95F3-DF7BFA29EBB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06FDBE-1E4B-40C9-9FD6-BACC9C4548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85F38-31B4-4DB3-B100-AB3850A88376}" type="datetimeFigureOut">
              <a:rPr lang="en-US" smtClean="0"/>
              <a:t>3/25/2019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AF4655-5D46-41AE-A713-4EF37E6E46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8750EF-DB05-447D-A1E3-6FE707C72E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43234-C34A-4A93-BC59-82B6D129F2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31113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8767C5-9E2B-41F9-9602-8D17F358D6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742D61-0019-4A09-8DE6-F791CBD83B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160FFD-1570-4554-A7C0-CEA76E340B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85F38-31B4-4DB3-B100-AB3850A88376}" type="datetimeFigureOut">
              <a:rPr lang="en-US" smtClean="0"/>
              <a:t>3/25/2019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EDB85E-5C58-46C4-8D8F-D32FE17E3B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B240E2-07E1-46E5-AA07-56D3D138E6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43234-C34A-4A93-BC59-82B6D129F2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88498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12C16E-82C6-482A-A7CC-1882967E38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D17A39-B284-4AB2-A1C3-EEB4BFA247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056243-4F47-4BAB-A3E1-29CA36B27A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85F38-31B4-4DB3-B100-AB3850A88376}" type="datetimeFigureOut">
              <a:rPr lang="en-US" smtClean="0"/>
              <a:t>3/25/2019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4BD0A4-2C91-4E8D-B219-8A05E61338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83FF80-6DE9-4606-B2A6-C731CE5A41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43234-C34A-4A93-BC59-82B6D129F2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4351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2E3B6F-160C-48CD-AEB8-A9EA10AF39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611579-7555-436E-827D-A23E53FD8FD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3FB1AC7-F423-4B2F-AE90-A904C7E61C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0C5C65D-B05F-48AD-95D8-0E35B772F0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85F38-31B4-4DB3-B100-AB3850A88376}" type="datetimeFigureOut">
              <a:rPr lang="en-US" smtClean="0"/>
              <a:t>3/25/2019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A66F8B-0715-4B73-9F36-A4C08DA19E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0C1334F-F99C-40B8-8076-D8015BB102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43234-C34A-4A93-BC59-82B6D129F2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75442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4E0575-CAC6-41EB-88EF-5769DCFF92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8344E3-8A4E-4AB7-8FCC-8EA45331C6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FA8B45B-B184-4B0B-9320-AE06F12412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56E76D7-39E9-42D8-8C22-A8B086F64CD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0899788-406B-4F57-8347-7B0DC530908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6C82483-C0F9-4C4D-99A1-970E7D4AD4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85F38-31B4-4DB3-B100-AB3850A88376}" type="datetimeFigureOut">
              <a:rPr lang="en-US" smtClean="0"/>
              <a:t>3/25/2019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D06ABC3-8130-4B75-AF0A-01DC773A1E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4082C25-AB5C-48EE-A576-5413B83DA3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43234-C34A-4A93-BC59-82B6D129F2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71091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94BAA1-DDAB-47BE-81C2-6E07CA9DE9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EB05A33-7AF6-4368-892F-D4C9ECC75B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85F38-31B4-4DB3-B100-AB3850A88376}" type="datetimeFigureOut">
              <a:rPr lang="en-US" smtClean="0"/>
              <a:t>3/25/2019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0FC5F2C-209C-4C54-BF09-E813389AF6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6B63EE0-6FDF-47C5-882E-8F5D03EED7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43234-C34A-4A93-BC59-82B6D129F2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49062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492BBAF-66AA-4B8A-A804-2B4C97908E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85F38-31B4-4DB3-B100-AB3850A88376}" type="datetimeFigureOut">
              <a:rPr lang="en-US" smtClean="0"/>
              <a:t>3/25/2019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38D0E74-7E25-448E-86F1-A854B73795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EC1BDA-D347-42A0-956B-427EF8D3C6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43234-C34A-4A93-BC59-82B6D129F2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04876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8F7882-07D8-459E-9AC3-3DF37A2129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6047A3-1067-449A-8C5E-1CF6EC9C1C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296E887-BA0E-490C-8AE9-6814F56B08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0A034E7-673B-446F-B067-9A371FCDE1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85F38-31B4-4DB3-B100-AB3850A88376}" type="datetimeFigureOut">
              <a:rPr lang="en-US" smtClean="0"/>
              <a:t>3/25/2019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90D7D7-BA73-433A-92BA-067BCEB086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8C248A6-1F2A-495C-9267-420E93A350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43234-C34A-4A93-BC59-82B6D129F2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45090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6ED294-853A-4A88-B14D-D2EC8BD110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B0C0FE6-893C-40E3-AD09-F8BA4BBC458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363F4AB-0671-4727-9510-20604F09B4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D71B830-BA2B-4F5A-AEB7-B5BCA2B69B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85F38-31B4-4DB3-B100-AB3850A88376}" type="datetimeFigureOut">
              <a:rPr lang="en-US" smtClean="0"/>
              <a:t>3/25/2019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FD81C0-A744-48D2-BB75-212F8FF845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F3817A9-A0F3-4359-A97C-123FE537FA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43234-C34A-4A93-BC59-82B6D129F2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0799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D170BDB-B963-4C61-BC3C-A40541D27F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9A2438-3071-4038-87A9-0523B02304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2A3D73-E504-4602-A373-115C3CCD224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885F38-31B4-4DB3-B100-AB3850A88376}" type="datetimeFigureOut">
              <a:rPr lang="en-US" smtClean="0"/>
              <a:t>3/25/2019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A69583-4FA8-433C-AC97-C4D71D23678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767546-165A-4317-8B43-3F1FE12E87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F43234-C34A-4A93-BC59-82B6D129F2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65283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cytoscape.org/" TargetMode="External"/><Relationship Id="rId2" Type="http://schemas.openxmlformats.org/officeDocument/2006/relationships/hyperlink" Target="https://www.genome.jp/kegg/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hyperlink" Target="http://veryicon.com/icon/128/System/Oxygen/actions%20go%20home.png" TargetMode="External"/><Relationship Id="rId13" Type="http://schemas.openxmlformats.org/officeDocument/2006/relationships/hyperlink" Target="https://1.bp.blogspot.com/-kbd6On8ZX_Q/UCoP9kRyBaI/AAAAAAAAATI/wd9cth4sWoA/s1600/smallw-rold+network.png" TargetMode="External"/><Relationship Id="rId18" Type="http://schemas.openxmlformats.org/officeDocument/2006/relationships/hyperlink" Target="http://www.clker.com/cliparts/h/P/t/v/h/r/kitchen-scale-md.png" TargetMode="External"/><Relationship Id="rId3" Type="http://schemas.openxmlformats.org/officeDocument/2006/relationships/hyperlink" Target="http://science.sciencemag.org/content/sci/357/6352/646/F1.large.jpg" TargetMode="External"/><Relationship Id="rId21" Type="http://schemas.openxmlformats.org/officeDocument/2006/relationships/hyperlink" Target="http://www.bytehazard.com/art/enceladus.jpg" TargetMode="External"/><Relationship Id="rId7" Type="http://schemas.openxmlformats.org/officeDocument/2006/relationships/hyperlink" Target="https://media.gettyimages.com/illustrations/cutaway-diagram-of-enceladus-plumes-illustration-id82111374" TargetMode="External"/><Relationship Id="rId12" Type="http://schemas.openxmlformats.org/officeDocument/2006/relationships/hyperlink" Target="https://clipground.com/images/straight-road-clipart-20.jpg" TargetMode="External"/><Relationship Id="rId17" Type="http://schemas.openxmlformats.org/officeDocument/2006/relationships/hyperlink" Target="https://www.genome.jp/kegg/docs/fig/kegg_overview.png" TargetMode="External"/><Relationship Id="rId2" Type="http://schemas.openxmlformats.org/officeDocument/2006/relationships/hyperlink" Target="https://www.davidreneke.com/wp-content/uploads/2015/09/enceladus.jpg" TargetMode="External"/><Relationship Id="rId16" Type="http://schemas.openxmlformats.org/officeDocument/2006/relationships/hyperlink" Target="http://a51.idata.over-blog.com/300x300/3/76/89/83/High-tech/le-millieme-article.png" TargetMode="External"/><Relationship Id="rId20" Type="http://schemas.openxmlformats.org/officeDocument/2006/relationships/hyperlink" Target="https://www.wired.com/wp-content/uploads/blogs/playbook/wp-content/uploads/2012/10/red-bull-stratos-salute.jpg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upload.wikimedia.org/wikipedia/commons/thumb/8/85/Cassini_Transparent.png/552px-Cassini_Transparent.png" TargetMode="External"/><Relationship Id="rId11" Type="http://schemas.openxmlformats.org/officeDocument/2006/relationships/hyperlink" Target="http://cliparting.com/wp-content/uploads/2016/11/Cityscape-city-skyline-clipart-4-clip-art-free-image.png" TargetMode="External"/><Relationship Id="rId5" Type="http://schemas.openxmlformats.org/officeDocument/2006/relationships/hyperlink" Target="http://www.kurzweilai.net/images/Enceladus-plumes.png" TargetMode="External"/><Relationship Id="rId15" Type="http://schemas.openxmlformats.org/officeDocument/2006/relationships/hyperlink" Target="http://nicolas.kruchten.com/content/wp-content/uploads/2010/11/screenshot_02.png" TargetMode="External"/><Relationship Id="rId10" Type="http://schemas.openxmlformats.org/officeDocument/2006/relationships/hyperlink" Target="https://image.shutterstock.com/image-vector/european-village-summer-450w-266814368.jpg" TargetMode="External"/><Relationship Id="rId19" Type="http://schemas.openxmlformats.org/officeDocument/2006/relationships/hyperlink" Target="https://hi-news.ru/wp-content/uploads/2017/09/pochva-1300x731.jpg" TargetMode="External"/><Relationship Id="rId4" Type="http://schemas.openxmlformats.org/officeDocument/2006/relationships/hyperlink" Target="https://3c1703fe8d.site.internapcdn.net/newman/gfx/news/hires/2018/34-scientistsde.jpg" TargetMode="External"/><Relationship Id="rId9" Type="http://schemas.openxmlformats.org/officeDocument/2006/relationships/hyperlink" Target="https://thumbs.dreamstime.com/t/suburban-house-realistic-vector-illustration-white-background-49478775.jpg" TargetMode="External"/><Relationship Id="rId14" Type="http://schemas.openxmlformats.org/officeDocument/2006/relationships/hyperlink" Target="https://pbs.twimg.com/media/C65Nwx8W0AI4vLf.jpg:medium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gif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outdoor, nature&#10;&#10;Description generated with very high confidence">
            <a:extLst>
              <a:ext uri="{FF2B5EF4-FFF2-40B4-BE49-F238E27FC236}">
                <a16:creationId xmlns:a16="http://schemas.microsoft.com/office/drawing/2014/main" id="{FD07CDDC-8F8D-42E4-9285-B98FED92682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09" name="Rectangle 108">
            <a:extLst>
              <a:ext uri="{FF2B5EF4-FFF2-40B4-BE49-F238E27FC236}">
                <a16:creationId xmlns:a16="http://schemas.microsoft.com/office/drawing/2014/main" id="{C1FBCB95-389E-4A3B-A32D-E5E26CD8F9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911554" y="1931495"/>
            <a:ext cx="8368893" cy="2995011"/>
          </a:xfrm>
          <a:prstGeom prst="rect">
            <a:avLst/>
          </a:prstGeom>
          <a:solidFill>
            <a:schemeClr val="bg1">
              <a:alpha val="80000"/>
            </a:schemeClr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1" name="Rectangle 110">
            <a:extLst>
              <a:ext uri="{FF2B5EF4-FFF2-40B4-BE49-F238E27FC236}">
                <a16:creationId xmlns:a16="http://schemas.microsoft.com/office/drawing/2014/main" id="{298A4E45-233B-4B5C-B9A3-2791BF6FC7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077212" y="2093976"/>
            <a:ext cx="8037576" cy="2670048"/>
          </a:xfrm>
          <a:prstGeom prst="rect">
            <a:avLst/>
          </a:prstGeom>
          <a:noFill/>
          <a:ln w="19050" cap="sq" cmpd="sng" algn="ctr">
            <a:solidFill>
              <a:schemeClr val="tx1"/>
            </a:solidFill>
            <a:prstDash val="solid"/>
            <a:miter lim="800000"/>
          </a:ln>
          <a:effectLst/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F2458A5-681B-448A-A548-D35AA6231C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77212" y="2183148"/>
            <a:ext cx="8037576" cy="1032267"/>
          </a:xfrm>
        </p:spPr>
        <p:txBody>
          <a:bodyPr vert="horz" lIns="91440" tIns="45720" rIns="91440" bIns="45720" rtlCol="0">
            <a:noAutofit/>
          </a:bodyPr>
          <a:lstStyle/>
          <a:p>
            <a:r>
              <a:rPr lang="en-US" sz="4500" b="1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ill Sans MT" panose="020B0502020104020203" pitchFamily="34" charset="0"/>
              </a:rPr>
              <a:t>Predicting Life on Enceladus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D4A2282-7E76-4425-AB45-7C2550729E7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77212" y="3377897"/>
            <a:ext cx="8037576" cy="1386127"/>
          </a:xfrm>
        </p:spPr>
        <p:txBody>
          <a:bodyPr vert="horz" lIns="91440" tIns="45720" rIns="91440" bIns="45720" rtlCol="0">
            <a:noAutofit/>
          </a:bodyPr>
          <a:lstStyle/>
          <a:p>
            <a:r>
              <a:rPr lang="en-US" sz="1900" b="1" spc="50" dirty="0">
                <a:ln w="6350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anose="020B0502020104020203" pitchFamily="34" charset="0"/>
                <a:cs typeface="Arial" panose="020B0604020202020204" pitchFamily="34" charset="0"/>
              </a:rPr>
              <a:t>Alexa Drew</a:t>
            </a:r>
          </a:p>
          <a:p>
            <a:r>
              <a:rPr lang="en-US" sz="1900" b="1" spc="50" dirty="0">
                <a:ln w="6350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anose="020B0502020104020203" pitchFamily="34" charset="0"/>
                <a:cs typeface="Arial" panose="020B0604020202020204" pitchFamily="34" charset="0"/>
              </a:rPr>
              <a:t>Dr. Sara </a:t>
            </a:r>
            <a:r>
              <a:rPr lang="en-US" sz="1900" b="1" spc="50" dirty="0" err="1">
                <a:ln w="6350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anose="020B0502020104020203" pitchFamily="34" charset="0"/>
                <a:cs typeface="Arial" panose="020B0604020202020204" pitchFamily="34" charset="0"/>
              </a:rPr>
              <a:t>Imari</a:t>
            </a:r>
            <a:r>
              <a:rPr lang="en-US" sz="1900" b="1" spc="50" dirty="0">
                <a:ln w="6350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anose="020B0502020104020203" pitchFamily="34" charset="0"/>
                <a:cs typeface="Arial" panose="020B0604020202020204" pitchFamily="34" charset="0"/>
              </a:rPr>
              <a:t> Walker, John F. Malloy, Dr. Harrison B. Smith</a:t>
            </a:r>
          </a:p>
          <a:p>
            <a:r>
              <a:rPr lang="en-US" sz="1900" b="1" spc="50" dirty="0">
                <a:ln w="6350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anose="020B0502020104020203" pitchFamily="34" charset="0"/>
                <a:cs typeface="Arial" panose="020B0604020202020204" pitchFamily="34" charset="0"/>
              </a:rPr>
              <a:t>Arizona State University</a:t>
            </a:r>
          </a:p>
        </p:txBody>
      </p:sp>
    </p:spTree>
    <p:extLst>
      <p:ext uri="{BB962C8B-B14F-4D97-AF65-F5344CB8AC3E}">
        <p14:creationId xmlns:p14="http://schemas.microsoft.com/office/powerpoint/2010/main" val="240326421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>
            <a:extLst>
              <a:ext uri="{FF2B5EF4-FFF2-40B4-BE49-F238E27FC236}">
                <a16:creationId xmlns:a16="http://schemas.microsoft.com/office/drawing/2014/main" id="{1F4DD67E-29B5-478F-93B7-BDFF8E91F2FA}"/>
              </a:ext>
            </a:extLst>
          </p:cNvPr>
          <p:cNvSpPr txBox="1"/>
          <p:nvPr/>
        </p:nvSpPr>
        <p:spPr>
          <a:xfrm>
            <a:off x="0" y="804695"/>
            <a:ext cx="12192000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sz="2600" u="sng" dirty="0">
                <a:ln w="0"/>
                <a:solidFill>
                  <a:schemeClr val="accent1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Gill Sans MT" panose="020B0502020104020203" pitchFamily="34" charset="0"/>
              </a:rPr>
              <a:t>Major Highlights:</a:t>
            </a:r>
            <a:r>
              <a:rPr lang="en-US" sz="2600" dirty="0">
                <a:ln w="0"/>
                <a:solidFill>
                  <a:schemeClr val="accent1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Gill Sans MT" panose="020B0502020104020203" pitchFamily="34" charset="0"/>
              </a:rPr>
              <a:t> </a:t>
            </a:r>
            <a:r>
              <a:rPr lang="en-US" sz="2500" dirty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Gill Sans MT" panose="020B0502020104020203" pitchFamily="34" charset="0"/>
              </a:rPr>
              <a:t>Seeds important for life have high abundance on Enceladus, and thus the chances of Earth-like life viability is possible. How can we increase the odds of viability?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1272905-0B67-41A7-B984-E227E4A65A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7090" y="0"/>
            <a:ext cx="11914909" cy="831273"/>
          </a:xfrm>
        </p:spPr>
        <p:txBody>
          <a:bodyPr>
            <a:normAutofit/>
          </a:bodyPr>
          <a:lstStyle/>
          <a:p>
            <a:r>
              <a:rPr lang="en-US" sz="48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ill Sans MT" panose="020B0502020104020203" pitchFamily="34" charset="0"/>
              </a:rPr>
              <a:t>Conclusion – Highlights and Next Steps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D277C02D-8251-4CA4-BDC2-897B3B863DDE}"/>
              </a:ext>
            </a:extLst>
          </p:cNvPr>
          <p:cNvCxnSpPr>
            <a:cxnSpLocks/>
          </p:cNvCxnSpPr>
          <p:nvPr/>
        </p:nvCxnSpPr>
        <p:spPr>
          <a:xfrm>
            <a:off x="0" y="1683561"/>
            <a:ext cx="12191999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906DB0D-838C-4004-BEFB-244E88C2E640}"/>
              </a:ext>
            </a:extLst>
          </p:cNvPr>
          <p:cNvCxnSpPr>
            <a:cxnSpLocks/>
          </p:cNvCxnSpPr>
          <p:nvPr/>
        </p:nvCxnSpPr>
        <p:spPr>
          <a:xfrm>
            <a:off x="6096000" y="1683561"/>
            <a:ext cx="0" cy="4288536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 descr="A picture containing cake&#10;&#10;Description generated with high confidence">
            <a:extLst>
              <a:ext uri="{FF2B5EF4-FFF2-40B4-BE49-F238E27FC236}">
                <a16:creationId xmlns:a16="http://schemas.microsoft.com/office/drawing/2014/main" id="{6EB7C2C1-9E3D-41CB-B532-5D0C8EF3D3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019" y="1906571"/>
            <a:ext cx="5317664" cy="30448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26F48085-E091-4D07-9EDC-77D815A6AB68}"/>
              </a:ext>
            </a:extLst>
          </p:cNvPr>
          <p:cNvSpPr/>
          <p:nvPr/>
        </p:nvSpPr>
        <p:spPr>
          <a:xfrm>
            <a:off x="-4143" y="4996307"/>
            <a:ext cx="609599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Gill Sans MT" panose="020B0502020104020203" pitchFamily="34" charset="0"/>
              </a:rPr>
              <a:t>Determine what seeds are missing that more sensitive instruments might find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FC931000-9E63-45B6-870A-E60DCEFC792D}"/>
              </a:ext>
            </a:extLst>
          </p:cNvPr>
          <p:cNvCxnSpPr>
            <a:cxnSpLocks/>
          </p:cNvCxnSpPr>
          <p:nvPr/>
        </p:nvCxnSpPr>
        <p:spPr>
          <a:xfrm>
            <a:off x="0" y="5976677"/>
            <a:ext cx="12191999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D0B9487E-F7BF-4477-89DD-EF7FF9410904}"/>
              </a:ext>
            </a:extLst>
          </p:cNvPr>
          <p:cNvCxnSpPr>
            <a:cxnSpLocks/>
          </p:cNvCxnSpPr>
          <p:nvPr/>
        </p:nvCxnSpPr>
        <p:spPr>
          <a:xfrm>
            <a:off x="1" y="829007"/>
            <a:ext cx="12191999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BEC10CE4-C361-4049-8F9D-77E155E730EF}"/>
              </a:ext>
            </a:extLst>
          </p:cNvPr>
          <p:cNvCxnSpPr>
            <a:cxnSpLocks/>
          </p:cNvCxnSpPr>
          <p:nvPr/>
        </p:nvCxnSpPr>
        <p:spPr>
          <a:xfrm>
            <a:off x="-4143" y="0"/>
            <a:ext cx="12191999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C2CBF2EB-8D9E-4BF4-A782-D75B8BFA627D}"/>
              </a:ext>
            </a:extLst>
          </p:cNvPr>
          <p:cNvCxnSpPr>
            <a:cxnSpLocks/>
          </p:cNvCxnSpPr>
          <p:nvPr/>
        </p:nvCxnSpPr>
        <p:spPr>
          <a:xfrm>
            <a:off x="-1247" y="0"/>
            <a:ext cx="0" cy="685800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121E1C40-923E-45F4-ABCD-5403E5E1C6D0}"/>
              </a:ext>
            </a:extLst>
          </p:cNvPr>
          <p:cNvCxnSpPr>
            <a:cxnSpLocks/>
          </p:cNvCxnSpPr>
          <p:nvPr/>
        </p:nvCxnSpPr>
        <p:spPr>
          <a:xfrm>
            <a:off x="12192000" y="0"/>
            <a:ext cx="0" cy="685800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67C31FA5-8CF2-4C8A-BEF0-8FF20C5402DE}"/>
              </a:ext>
            </a:extLst>
          </p:cNvPr>
          <p:cNvCxnSpPr>
            <a:cxnSpLocks/>
          </p:cNvCxnSpPr>
          <p:nvPr/>
        </p:nvCxnSpPr>
        <p:spPr>
          <a:xfrm>
            <a:off x="-4143" y="6859571"/>
            <a:ext cx="12191999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A close up of a map&#10;&#10;Description generated with very high confidence">
            <a:extLst>
              <a:ext uri="{FF2B5EF4-FFF2-40B4-BE49-F238E27FC236}">
                <a16:creationId xmlns:a16="http://schemas.microsoft.com/office/drawing/2014/main" id="{7F0F8972-871E-426C-A03E-057A3F94DA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6042" y="1904216"/>
            <a:ext cx="5321808" cy="30472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B81355ED-D9FF-48A2-8CC5-8A8F8011596B}"/>
              </a:ext>
            </a:extLst>
          </p:cNvPr>
          <p:cNvSpPr/>
          <p:nvPr/>
        </p:nvSpPr>
        <p:spPr>
          <a:xfrm>
            <a:off x="6089573" y="5007148"/>
            <a:ext cx="609474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Gill Sans MT" panose="020B0502020104020203" pitchFamily="34" charset="0"/>
              </a:rPr>
              <a:t>Explore </a:t>
            </a:r>
            <a:r>
              <a:rPr lang="en-US" sz="2800" i="1" dirty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Gill Sans MT" panose="020B0502020104020203" pitchFamily="34" charset="0"/>
              </a:rPr>
              <a:t>complex </a:t>
            </a:r>
            <a:r>
              <a:rPr lang="en-US" sz="2800" dirty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Gill Sans MT" panose="020B0502020104020203" pitchFamily="34" charset="0"/>
              </a:rPr>
              <a:t>chemical compound importance to develop biosignatures</a:t>
            </a:r>
          </a:p>
        </p:txBody>
      </p:sp>
    </p:spTree>
    <p:extLst>
      <p:ext uri="{BB962C8B-B14F-4D97-AF65-F5344CB8AC3E}">
        <p14:creationId xmlns:p14="http://schemas.microsoft.com/office/powerpoint/2010/main" val="13425126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272905-0B67-41A7-B984-E227E4A65A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7090" y="0"/>
            <a:ext cx="11914909" cy="831273"/>
          </a:xfrm>
        </p:spPr>
        <p:txBody>
          <a:bodyPr>
            <a:normAutofit/>
          </a:bodyPr>
          <a:lstStyle/>
          <a:p>
            <a:r>
              <a:rPr lang="en-US" sz="48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ill Sans MT" panose="020B0502020104020203" pitchFamily="34" charset="0"/>
              </a:rPr>
              <a:t>Acknowledgements – Thank you!</a:t>
            </a:r>
          </a:p>
        </p:txBody>
      </p:sp>
      <p:pic>
        <p:nvPicPr>
          <p:cNvPr id="3" name="Picture 2" descr="A person wearing a uniform&#10;&#10;Description generated with very high confidence">
            <a:extLst>
              <a:ext uri="{FF2B5EF4-FFF2-40B4-BE49-F238E27FC236}">
                <a16:creationId xmlns:a16="http://schemas.microsoft.com/office/drawing/2014/main" id="{9F3FF54E-D40E-46F2-9125-994099B621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2931" y="1139089"/>
            <a:ext cx="6634198" cy="4484774"/>
          </a:xfrm>
          <a:prstGeom prst="ellipse">
            <a:avLst/>
          </a:prstGeom>
          <a:ln w="190500" cap="rnd">
            <a:solidFill>
              <a:schemeClr val="bg2">
                <a:lumMod val="50000"/>
              </a:schemeClr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8ED5D5DF-64EC-46CC-9893-894074783B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4816" y="764784"/>
            <a:ext cx="4968812" cy="4859079"/>
          </a:xfrm>
          <a:ln>
            <a:noFill/>
          </a:ln>
          <a:effectLst/>
        </p:spPr>
        <p:txBody>
          <a:bodyPr>
            <a:noAutofit/>
          </a:bodyPr>
          <a:lstStyle/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en-US" dirty="0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Lucida Sans" panose="020B0602030504020204" pitchFamily="34" charset="0"/>
              </a:rPr>
              <a:t>Dr. Sara Imari Walker</a:t>
            </a:r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en-US" dirty="0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Lucida Sans" panose="020B0602030504020204" pitchFamily="34" charset="0"/>
              </a:rPr>
              <a:t>John F. Malloy</a:t>
            </a:r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en-US" dirty="0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Lucida Sans" panose="020B0602030504020204" pitchFamily="34" charset="0"/>
              </a:rPr>
              <a:t>Dr. Harrison B. Smith</a:t>
            </a:r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en-US" dirty="0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Lucida Sans" panose="020B0602030504020204" pitchFamily="34" charset="0"/>
              </a:rPr>
              <a:t>Emergence Lab </a:t>
            </a:r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en-US" dirty="0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Lucida Sans" panose="020B0602030504020204" pitchFamily="34" charset="0"/>
              </a:rPr>
              <a:t>Desiree Crawl</a:t>
            </a:r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en-US" dirty="0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Lucida Sans" panose="020B0602030504020204" pitchFamily="34" charset="0"/>
              </a:rPr>
              <a:t>Dr. Thomas Sharp </a:t>
            </a:r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en-US" dirty="0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Lucida Sans" panose="020B0602030504020204" pitchFamily="34" charset="0"/>
              </a:rPr>
              <a:t>ASU NASA Space Grant</a:t>
            </a:r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en-US" dirty="0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Lucida Sans" panose="020B0602030504020204" pitchFamily="34" charset="0"/>
              </a:rPr>
              <a:t>Matt Camargo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20D25FD-3E2D-486D-8083-186084C2724E}"/>
              </a:ext>
            </a:extLst>
          </p:cNvPr>
          <p:cNvCxnSpPr>
            <a:cxnSpLocks/>
          </p:cNvCxnSpPr>
          <p:nvPr/>
        </p:nvCxnSpPr>
        <p:spPr>
          <a:xfrm>
            <a:off x="0" y="5976677"/>
            <a:ext cx="12191999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450C9C32-16A6-4D43-8F38-9C2749BEC8CC}"/>
              </a:ext>
            </a:extLst>
          </p:cNvPr>
          <p:cNvCxnSpPr>
            <a:cxnSpLocks/>
          </p:cNvCxnSpPr>
          <p:nvPr/>
        </p:nvCxnSpPr>
        <p:spPr>
          <a:xfrm>
            <a:off x="1" y="829007"/>
            <a:ext cx="12191999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477F096-06F3-4B35-BE0B-3E04BCC2C532}"/>
              </a:ext>
            </a:extLst>
          </p:cNvPr>
          <p:cNvCxnSpPr>
            <a:cxnSpLocks/>
          </p:cNvCxnSpPr>
          <p:nvPr/>
        </p:nvCxnSpPr>
        <p:spPr>
          <a:xfrm>
            <a:off x="-4143" y="0"/>
            <a:ext cx="12191999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0E6251B-D71E-4744-BAB5-ECB697F41D58}"/>
              </a:ext>
            </a:extLst>
          </p:cNvPr>
          <p:cNvCxnSpPr>
            <a:cxnSpLocks/>
          </p:cNvCxnSpPr>
          <p:nvPr/>
        </p:nvCxnSpPr>
        <p:spPr>
          <a:xfrm>
            <a:off x="-1247" y="0"/>
            <a:ext cx="0" cy="685800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03580B7E-093B-4CB7-BEA5-71E27BEB748E}"/>
              </a:ext>
            </a:extLst>
          </p:cNvPr>
          <p:cNvCxnSpPr>
            <a:cxnSpLocks/>
          </p:cNvCxnSpPr>
          <p:nvPr/>
        </p:nvCxnSpPr>
        <p:spPr>
          <a:xfrm>
            <a:off x="12192000" y="0"/>
            <a:ext cx="0" cy="685800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4D1B438-2CB8-46AD-A30D-889F50F1FB6E}"/>
              </a:ext>
            </a:extLst>
          </p:cNvPr>
          <p:cNvCxnSpPr>
            <a:cxnSpLocks/>
          </p:cNvCxnSpPr>
          <p:nvPr/>
        </p:nvCxnSpPr>
        <p:spPr>
          <a:xfrm>
            <a:off x="-4143" y="6859571"/>
            <a:ext cx="12191999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975142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6B80E5F-1D6D-4A14-A2E2-ABB8B681F7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CCF11C7-1B6D-4A31-897D-BF4C0C8BADC7}"/>
              </a:ext>
            </a:extLst>
          </p:cNvPr>
          <p:cNvSpPr txBox="1"/>
          <p:nvPr/>
        </p:nvSpPr>
        <p:spPr>
          <a:xfrm>
            <a:off x="878290" y="2321004"/>
            <a:ext cx="10435422" cy="2646878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16600" b="1" dirty="0">
                <a:ln w="34925">
                  <a:solidFill>
                    <a:schemeClr val="accent5"/>
                  </a:solidFill>
                  <a:prstDash val="solid"/>
                </a:ln>
                <a:solidFill>
                  <a:srgbClr val="FFFFFF">
                    <a:alpha val="81000"/>
                  </a:srgb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Gill Sans MT" panose="020B0502020104020203" pitchFamily="34" charset="0"/>
              </a:rPr>
              <a:t>Thank You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2537480-9B50-46A8-98A4-D651B3B6D6E1}"/>
              </a:ext>
            </a:extLst>
          </p:cNvPr>
          <p:cNvCxnSpPr>
            <a:cxnSpLocks/>
          </p:cNvCxnSpPr>
          <p:nvPr/>
        </p:nvCxnSpPr>
        <p:spPr>
          <a:xfrm>
            <a:off x="-4143" y="0"/>
            <a:ext cx="12191999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C467CA3-E256-46AF-8A6A-8DC779A00910}"/>
              </a:ext>
            </a:extLst>
          </p:cNvPr>
          <p:cNvCxnSpPr>
            <a:cxnSpLocks/>
          </p:cNvCxnSpPr>
          <p:nvPr/>
        </p:nvCxnSpPr>
        <p:spPr>
          <a:xfrm>
            <a:off x="-1247" y="0"/>
            <a:ext cx="0" cy="685800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04E238F-3C87-40FD-8F9C-22820F57D1BF}"/>
              </a:ext>
            </a:extLst>
          </p:cNvPr>
          <p:cNvCxnSpPr>
            <a:cxnSpLocks/>
          </p:cNvCxnSpPr>
          <p:nvPr/>
        </p:nvCxnSpPr>
        <p:spPr>
          <a:xfrm>
            <a:off x="12192000" y="0"/>
            <a:ext cx="0" cy="685800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3BF5BCE-021C-4E7E-B473-1A56C632E3FC}"/>
              </a:ext>
            </a:extLst>
          </p:cNvPr>
          <p:cNvCxnSpPr>
            <a:cxnSpLocks/>
          </p:cNvCxnSpPr>
          <p:nvPr/>
        </p:nvCxnSpPr>
        <p:spPr>
          <a:xfrm>
            <a:off x="-4143" y="6859571"/>
            <a:ext cx="12191999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105884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272905-0B67-41A7-B984-E227E4A65A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7090" y="0"/>
            <a:ext cx="11914909" cy="831273"/>
          </a:xfrm>
        </p:spPr>
        <p:txBody>
          <a:bodyPr>
            <a:normAutofit/>
          </a:bodyPr>
          <a:lstStyle/>
          <a:p>
            <a:r>
              <a:rPr lang="en-US" sz="48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ill Sans MT" panose="020B0502020104020203" pitchFamily="34" charset="0"/>
              </a:rPr>
              <a:t>References and Resources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360BB1-340C-4EE2-B29F-DD7799CBC399}"/>
              </a:ext>
            </a:extLst>
          </p:cNvPr>
          <p:cNvSpPr/>
          <p:nvPr/>
        </p:nvSpPr>
        <p:spPr>
          <a:xfrm>
            <a:off x="0" y="850323"/>
            <a:ext cx="12256655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en-US" dirty="0">
                <a:latin typeface="Lucida Sans" panose="020B0602030504020204" pitchFamily="34" charset="0"/>
              </a:rPr>
              <a:t>1 – All chemical compounds, molecules, and seeds made with </a:t>
            </a:r>
            <a:r>
              <a:rPr lang="en-US" dirty="0" err="1">
                <a:latin typeface="Lucida Sans" panose="020B0602030504020204" pitchFamily="34" charset="0"/>
              </a:rPr>
              <a:t>MolView</a:t>
            </a:r>
            <a:r>
              <a:rPr lang="en-US" dirty="0">
                <a:latin typeface="Lucida Sans" panose="020B0602030504020204" pitchFamily="34" charset="0"/>
              </a:rPr>
              <a:t> at </a:t>
            </a:r>
            <a:r>
              <a:rPr lang="en-US" u="sng" dirty="0">
                <a:solidFill>
                  <a:srgbClr val="0070C0"/>
                </a:solidFill>
                <a:latin typeface="Lucida Sans" panose="020B0602030504020204" pitchFamily="34" charset="0"/>
              </a:rPr>
              <a:t>molview.org</a:t>
            </a:r>
          </a:p>
          <a:p>
            <a:pPr>
              <a:spcBef>
                <a:spcPts val="1200"/>
              </a:spcBef>
            </a:pPr>
            <a:r>
              <a:rPr lang="en-US" dirty="0">
                <a:latin typeface="Lucida Sans" panose="020B0602030504020204" pitchFamily="34" charset="0"/>
              </a:rPr>
              <a:t>2 – KEGG: Krypto Encyclopedia of Genes and Genomes at </a:t>
            </a:r>
            <a:r>
              <a:rPr lang="en-US" dirty="0">
                <a:latin typeface="Lucida Sans" panose="020B0602030504020204" pitchFamily="34" charset="0"/>
                <a:hlinkClick r:id="rId2"/>
              </a:rPr>
              <a:t>https://www.genome.jp/kegg/</a:t>
            </a:r>
            <a:endParaRPr lang="en-US" dirty="0">
              <a:latin typeface="Lucida Sans" panose="020B0602030504020204" pitchFamily="34" charset="0"/>
            </a:endParaRPr>
          </a:p>
          <a:p>
            <a:pPr>
              <a:spcBef>
                <a:spcPts val="1200"/>
              </a:spcBef>
            </a:pPr>
            <a:r>
              <a:rPr lang="en-US" dirty="0">
                <a:latin typeface="Lucida Sans" panose="020B0602030504020204" pitchFamily="34" charset="0"/>
              </a:rPr>
              <a:t>3 – Networks made using Cytoscape program at </a:t>
            </a:r>
            <a:r>
              <a:rPr lang="en-US" dirty="0">
                <a:latin typeface="Lucida Sans" panose="020B0602030504020204" pitchFamily="34" charset="0"/>
                <a:hlinkClick r:id="rId3"/>
              </a:rPr>
              <a:t>https://cytoscape.org/</a:t>
            </a:r>
            <a:r>
              <a:rPr lang="en-US" dirty="0">
                <a:latin typeface="Lucida Sans" panose="020B0602030504020204" pitchFamily="34" charset="0"/>
              </a:rPr>
              <a:t> </a:t>
            </a:r>
          </a:p>
          <a:p>
            <a:pPr>
              <a:spcBef>
                <a:spcPts val="1200"/>
              </a:spcBef>
            </a:pPr>
            <a:r>
              <a:rPr lang="en-US" dirty="0">
                <a:latin typeface="Lucida Sans" panose="020B0602030504020204" pitchFamily="34" charset="0"/>
              </a:rPr>
              <a:t>4 – Waite et. al, (2009). Liquid water on Enceladus from observations of ammonia and 40Ar in the plume. Nature, 460(7254), pp.487-490.</a:t>
            </a:r>
          </a:p>
          <a:p>
            <a:pPr>
              <a:spcBef>
                <a:spcPts val="1200"/>
              </a:spcBef>
            </a:pPr>
            <a:r>
              <a:rPr lang="en-US" dirty="0">
                <a:latin typeface="Lucida Sans" panose="020B0602030504020204" pitchFamily="34" charset="0"/>
              </a:rPr>
              <a:t>5 – </a:t>
            </a:r>
            <a:r>
              <a:rPr lang="en-US" dirty="0" err="1">
                <a:latin typeface="Lucida Sans" panose="020B0602030504020204" pitchFamily="34" charset="0"/>
              </a:rPr>
              <a:t>Barabasi</a:t>
            </a:r>
            <a:r>
              <a:rPr lang="en-US" dirty="0">
                <a:latin typeface="Lucida Sans" panose="020B0602030504020204" pitchFamily="34" charset="0"/>
              </a:rPr>
              <a:t>, A. and </a:t>
            </a:r>
            <a:r>
              <a:rPr lang="en-US" dirty="0" err="1">
                <a:latin typeface="Lucida Sans" panose="020B0602030504020204" pitchFamily="34" charset="0"/>
              </a:rPr>
              <a:t>Pasfai</a:t>
            </a:r>
            <a:r>
              <a:rPr lang="en-US" dirty="0">
                <a:latin typeface="Lucida Sans" panose="020B0602030504020204" pitchFamily="34" charset="0"/>
              </a:rPr>
              <a:t>, M. (2016). Network science. Cambridge: Cambridge University Press.</a:t>
            </a:r>
          </a:p>
          <a:p>
            <a:pPr>
              <a:spcBef>
                <a:spcPts val="1200"/>
              </a:spcBef>
            </a:pPr>
            <a:r>
              <a:rPr lang="en-US" dirty="0">
                <a:latin typeface="Lucida Sans" panose="020B0602030504020204" pitchFamily="34" charset="0"/>
              </a:rPr>
              <a:t>6 – Smith, H., Drew, A., and Walker, S. (2019). Assessing the Viability of Biochemical Networks on </a:t>
            </a:r>
            <a:r>
              <a:rPr lang="en-US">
                <a:latin typeface="Lucida Sans" panose="020B0602030504020204" pitchFamily="34" charset="0"/>
              </a:rPr>
              <a:t>Other Planets. </a:t>
            </a:r>
            <a:r>
              <a:rPr lang="en-US" dirty="0">
                <a:latin typeface="Lucida Sans" panose="020B0602030504020204" pitchFamily="34" charset="0"/>
              </a:rPr>
              <a:t>(Pending Publish)</a:t>
            </a:r>
          </a:p>
          <a:p>
            <a:pPr>
              <a:spcBef>
                <a:spcPts val="1200"/>
              </a:spcBef>
            </a:pPr>
            <a:r>
              <a:rPr lang="en-US" dirty="0">
                <a:latin typeface="Lucida Sans" panose="020B0602030504020204" pitchFamily="34" charset="0"/>
              </a:rPr>
              <a:t>7 – Goldford, J., Hartman, H., Smith, T. and </a:t>
            </a:r>
            <a:r>
              <a:rPr lang="en-US" dirty="0" err="1">
                <a:latin typeface="Lucida Sans" panose="020B0602030504020204" pitchFamily="34" charset="0"/>
              </a:rPr>
              <a:t>Segrè</a:t>
            </a:r>
            <a:r>
              <a:rPr lang="en-US" dirty="0">
                <a:latin typeface="Lucida Sans" panose="020B0602030504020204" pitchFamily="34" charset="0"/>
              </a:rPr>
              <a:t>, D. (2017). Remnants of an Ancient Metabolism without Phosphate. Cell, 168(6), pp.1126-1134.e9.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D6075496-8971-482C-A1F3-06CDDDB9A97C}"/>
              </a:ext>
            </a:extLst>
          </p:cNvPr>
          <p:cNvCxnSpPr>
            <a:cxnSpLocks/>
          </p:cNvCxnSpPr>
          <p:nvPr/>
        </p:nvCxnSpPr>
        <p:spPr>
          <a:xfrm>
            <a:off x="-4143" y="0"/>
            <a:ext cx="12191999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EFAFB66-5614-4938-BA51-552064D8A9E2}"/>
              </a:ext>
            </a:extLst>
          </p:cNvPr>
          <p:cNvCxnSpPr>
            <a:cxnSpLocks/>
          </p:cNvCxnSpPr>
          <p:nvPr/>
        </p:nvCxnSpPr>
        <p:spPr>
          <a:xfrm>
            <a:off x="-1247" y="0"/>
            <a:ext cx="0" cy="685800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7ABDD3E-04D6-4B33-9BA3-610B87A18941}"/>
              </a:ext>
            </a:extLst>
          </p:cNvPr>
          <p:cNvCxnSpPr>
            <a:cxnSpLocks/>
          </p:cNvCxnSpPr>
          <p:nvPr/>
        </p:nvCxnSpPr>
        <p:spPr>
          <a:xfrm>
            <a:off x="12192000" y="0"/>
            <a:ext cx="0" cy="685800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E4D7A8D-69EF-4426-B52E-BA6D715410F4}"/>
              </a:ext>
            </a:extLst>
          </p:cNvPr>
          <p:cNvCxnSpPr>
            <a:cxnSpLocks/>
          </p:cNvCxnSpPr>
          <p:nvPr/>
        </p:nvCxnSpPr>
        <p:spPr>
          <a:xfrm>
            <a:off x="-4143" y="6859571"/>
            <a:ext cx="12191999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F3196DEB-7221-4CF7-9498-058FEFAB7CD1}"/>
              </a:ext>
            </a:extLst>
          </p:cNvPr>
          <p:cNvCxnSpPr>
            <a:cxnSpLocks/>
          </p:cNvCxnSpPr>
          <p:nvPr/>
        </p:nvCxnSpPr>
        <p:spPr>
          <a:xfrm>
            <a:off x="0" y="5976677"/>
            <a:ext cx="12191999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B578951A-1A08-4F65-8632-8FD2795C2A49}"/>
              </a:ext>
            </a:extLst>
          </p:cNvPr>
          <p:cNvCxnSpPr>
            <a:cxnSpLocks/>
          </p:cNvCxnSpPr>
          <p:nvPr/>
        </p:nvCxnSpPr>
        <p:spPr>
          <a:xfrm>
            <a:off x="1" y="829007"/>
            <a:ext cx="12191999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286971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272905-0B67-41A7-B984-E227E4A65A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7090" y="0"/>
            <a:ext cx="11914909" cy="831273"/>
          </a:xfrm>
        </p:spPr>
        <p:txBody>
          <a:bodyPr>
            <a:normAutofit/>
          </a:bodyPr>
          <a:lstStyle/>
          <a:p>
            <a:r>
              <a:rPr lang="en-US" sz="48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ill Sans MT" panose="020B0502020104020203" pitchFamily="34" charset="0"/>
              </a:rPr>
              <a:t>Image Links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0C039F6-131D-4CDD-AC20-B67C340135B7}"/>
              </a:ext>
            </a:extLst>
          </p:cNvPr>
          <p:cNvSpPr/>
          <p:nvPr/>
        </p:nvSpPr>
        <p:spPr>
          <a:xfrm>
            <a:off x="0" y="831273"/>
            <a:ext cx="12256655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latin typeface="Gill Sans MT" panose="020B0502020104020203" pitchFamily="34" charset="0"/>
              </a:rPr>
              <a:t>1 – </a:t>
            </a:r>
            <a:r>
              <a:rPr lang="en-US" sz="1600" dirty="0">
                <a:latin typeface="Gill Sans MT" panose="020B0502020104020203" pitchFamily="34" charset="0"/>
                <a:hlinkClick r:id="rId2"/>
              </a:rPr>
              <a:t>https://www.davidreneke.com/wp-content/uploads/2015/09/enceladus.jpg</a:t>
            </a:r>
            <a:endParaRPr lang="en-US" sz="1600" dirty="0">
              <a:latin typeface="Gill Sans MT" panose="020B0502020104020203" pitchFamily="34" charset="0"/>
            </a:endParaRPr>
          </a:p>
          <a:p>
            <a:r>
              <a:rPr lang="en-US" sz="1600" dirty="0">
                <a:latin typeface="Gill Sans MT" panose="020B0502020104020203" pitchFamily="34" charset="0"/>
              </a:rPr>
              <a:t>2 – </a:t>
            </a:r>
            <a:r>
              <a:rPr lang="en-US" sz="1600" dirty="0">
                <a:latin typeface="Gill Sans MT" panose="020B0502020104020203" pitchFamily="34" charset="0"/>
                <a:hlinkClick r:id="rId3"/>
              </a:rPr>
              <a:t>http://science.sciencemag.org/content/sci/357/6352/646/F1.large.jpg</a:t>
            </a:r>
            <a:endParaRPr lang="en-US" sz="1600" dirty="0">
              <a:latin typeface="Gill Sans MT" panose="020B0502020104020203" pitchFamily="34" charset="0"/>
            </a:endParaRPr>
          </a:p>
          <a:p>
            <a:r>
              <a:rPr lang="en-US" sz="1600" dirty="0">
                <a:latin typeface="Gill Sans MT" panose="020B0502020104020203" pitchFamily="34" charset="0"/>
              </a:rPr>
              <a:t>3 – </a:t>
            </a:r>
            <a:r>
              <a:rPr lang="en-US" sz="1600" dirty="0">
                <a:latin typeface="Gill Sans MT" panose="020B0502020104020203" pitchFamily="34" charset="0"/>
                <a:hlinkClick r:id="rId4"/>
              </a:rPr>
              <a:t>https://3c1703fe8d.site.internapcdn.net/newman/gfx/news/hires/2018/34-scientistsde.jpg</a:t>
            </a:r>
            <a:endParaRPr lang="en-US" sz="1600" dirty="0">
              <a:latin typeface="Gill Sans MT" panose="020B0502020104020203" pitchFamily="34" charset="0"/>
            </a:endParaRPr>
          </a:p>
          <a:p>
            <a:r>
              <a:rPr lang="en-US" sz="1600" dirty="0">
                <a:latin typeface="Gill Sans MT" panose="020B0502020104020203" pitchFamily="34" charset="0"/>
              </a:rPr>
              <a:t>4 – </a:t>
            </a:r>
            <a:r>
              <a:rPr lang="en-US" sz="1600" dirty="0">
                <a:latin typeface="Gill Sans MT" panose="020B0502020104020203" pitchFamily="34" charset="0"/>
                <a:hlinkClick r:id="rId5"/>
              </a:rPr>
              <a:t>http://www.kurzweilai.net/images/Enceladus-plumes.png</a:t>
            </a:r>
            <a:endParaRPr lang="en-US" sz="1600" dirty="0">
              <a:latin typeface="Gill Sans MT" panose="020B0502020104020203" pitchFamily="34" charset="0"/>
            </a:endParaRPr>
          </a:p>
          <a:p>
            <a:r>
              <a:rPr lang="en-US" sz="1600" dirty="0">
                <a:latin typeface="Gill Sans MT" panose="020B0502020104020203" pitchFamily="34" charset="0"/>
              </a:rPr>
              <a:t>5 – </a:t>
            </a:r>
            <a:r>
              <a:rPr lang="en-US" sz="1600" dirty="0">
                <a:latin typeface="Gill Sans MT" panose="020B0502020104020203" pitchFamily="34" charset="0"/>
                <a:hlinkClick r:id="rId6"/>
              </a:rPr>
              <a:t>https://upload.wikimedia.org/wikipedia/commons/thumb/8/85/Cassini_Transparent.png/552px-Cassini_Transparent.png</a:t>
            </a:r>
            <a:endParaRPr lang="en-US" sz="1600" dirty="0">
              <a:latin typeface="Gill Sans MT" panose="020B0502020104020203" pitchFamily="34" charset="0"/>
            </a:endParaRPr>
          </a:p>
          <a:p>
            <a:r>
              <a:rPr lang="en-US" sz="1600" dirty="0">
                <a:latin typeface="Gill Sans MT" panose="020B0502020104020203" pitchFamily="34" charset="0"/>
              </a:rPr>
              <a:t>6 – </a:t>
            </a:r>
            <a:r>
              <a:rPr lang="en-US" sz="1600" dirty="0">
                <a:latin typeface="Gill Sans MT" panose="020B0502020104020203" pitchFamily="34" charset="0"/>
                <a:hlinkClick r:id="rId7"/>
              </a:rPr>
              <a:t>https://media.gettyimages.com/illustrations/cutaway-diagram-of-enceladus-plumes-illustration-id82111374</a:t>
            </a:r>
            <a:endParaRPr lang="en-US" sz="1600" dirty="0">
              <a:latin typeface="Gill Sans MT" panose="020B0502020104020203" pitchFamily="34" charset="0"/>
            </a:endParaRPr>
          </a:p>
          <a:p>
            <a:r>
              <a:rPr lang="en-US" sz="1600" dirty="0">
                <a:latin typeface="Gill Sans MT" panose="020B0502020104020203" pitchFamily="34" charset="0"/>
              </a:rPr>
              <a:t>7 – </a:t>
            </a:r>
            <a:r>
              <a:rPr lang="en-US" sz="1600" dirty="0">
                <a:latin typeface="Gill Sans MT" panose="020B0502020104020203" pitchFamily="34" charset="0"/>
                <a:hlinkClick r:id="rId8"/>
              </a:rPr>
              <a:t>http://veryicon.com/icon/128/System/Oxygen/actions%20go%20home.png</a:t>
            </a:r>
            <a:endParaRPr lang="en-US" sz="1600" dirty="0">
              <a:latin typeface="Gill Sans MT" panose="020B0502020104020203" pitchFamily="34" charset="0"/>
            </a:endParaRPr>
          </a:p>
          <a:p>
            <a:r>
              <a:rPr lang="en-US" sz="1600" dirty="0">
                <a:latin typeface="Gill Sans MT" panose="020B0502020104020203" pitchFamily="34" charset="0"/>
              </a:rPr>
              <a:t>8 – </a:t>
            </a:r>
            <a:r>
              <a:rPr lang="en-US" sz="1600" dirty="0">
                <a:latin typeface="Gill Sans MT" panose="020B0502020104020203" pitchFamily="34" charset="0"/>
                <a:hlinkClick r:id="rId9"/>
              </a:rPr>
              <a:t>https://thumbs.dreamstime.com/t/suburban-house-realistic-vector-illustration-white-background-49478775.jpg</a:t>
            </a:r>
            <a:endParaRPr lang="en-US" sz="1600" dirty="0">
              <a:latin typeface="Gill Sans MT" panose="020B0502020104020203" pitchFamily="34" charset="0"/>
            </a:endParaRPr>
          </a:p>
          <a:p>
            <a:r>
              <a:rPr lang="en-US" sz="1600" dirty="0">
                <a:latin typeface="Gill Sans MT" panose="020B0502020104020203" pitchFamily="34" charset="0"/>
              </a:rPr>
              <a:t>9 – </a:t>
            </a:r>
            <a:r>
              <a:rPr lang="en-US" sz="1600" dirty="0">
                <a:latin typeface="Gill Sans MT" panose="020B0502020104020203" pitchFamily="34" charset="0"/>
                <a:hlinkClick r:id="rId10"/>
              </a:rPr>
              <a:t>https://image.shutterstock.com/image-vector/european-village-summer-450w-266814368.jpg</a:t>
            </a:r>
            <a:endParaRPr lang="en-US" sz="1600" dirty="0">
              <a:latin typeface="Gill Sans MT" panose="020B0502020104020203" pitchFamily="34" charset="0"/>
            </a:endParaRPr>
          </a:p>
          <a:p>
            <a:r>
              <a:rPr lang="en-US" sz="1600" dirty="0">
                <a:latin typeface="Gill Sans MT" panose="020B0502020104020203" pitchFamily="34" charset="0"/>
              </a:rPr>
              <a:t>10 – </a:t>
            </a:r>
            <a:r>
              <a:rPr lang="en-US" sz="1600" dirty="0">
                <a:latin typeface="Gill Sans MT" panose="020B0502020104020203" pitchFamily="34" charset="0"/>
                <a:hlinkClick r:id="rId11"/>
              </a:rPr>
              <a:t>http://cliparting.com/wp-content/uploads/2016/11/Cityscape-city-skyline-clipart-4-clip-art-free-image.png</a:t>
            </a:r>
            <a:endParaRPr lang="en-US" sz="1600" dirty="0">
              <a:latin typeface="Gill Sans MT" panose="020B0502020104020203" pitchFamily="34" charset="0"/>
            </a:endParaRPr>
          </a:p>
          <a:p>
            <a:r>
              <a:rPr lang="en-US" sz="1600" dirty="0">
                <a:latin typeface="Gill Sans MT" panose="020B0502020104020203" pitchFamily="34" charset="0"/>
              </a:rPr>
              <a:t>11 – </a:t>
            </a:r>
            <a:r>
              <a:rPr lang="en-US" sz="1600" dirty="0">
                <a:latin typeface="Gill Sans MT" panose="020B0502020104020203" pitchFamily="34" charset="0"/>
                <a:hlinkClick r:id="rId12"/>
              </a:rPr>
              <a:t>https://clipground.com/images/straight-road-clipart-20.jpg</a:t>
            </a:r>
            <a:endParaRPr lang="en-US" sz="1600" dirty="0">
              <a:latin typeface="Gill Sans MT" panose="020B0502020104020203" pitchFamily="34" charset="0"/>
            </a:endParaRPr>
          </a:p>
          <a:p>
            <a:r>
              <a:rPr lang="en-US" sz="1600" dirty="0">
                <a:latin typeface="Gill Sans MT" panose="020B0502020104020203" pitchFamily="34" charset="0"/>
              </a:rPr>
              <a:t>12 – </a:t>
            </a:r>
            <a:r>
              <a:rPr lang="en-US" sz="1600" dirty="0">
                <a:latin typeface="Gill Sans MT" panose="020B0502020104020203" pitchFamily="34" charset="0"/>
                <a:hlinkClick r:id="rId13"/>
              </a:rPr>
              <a:t>https://1.bp.blogspot.com/-kbd6On8ZX_Q/UCoP9kRyBaI/AAAAAAAAATI/wd9cth4sWoA/s1600/smallw-rold%2Bnetwork.png</a:t>
            </a:r>
            <a:endParaRPr lang="en-US" sz="1600" dirty="0">
              <a:latin typeface="Gill Sans MT" panose="020B0502020104020203" pitchFamily="34" charset="0"/>
            </a:endParaRPr>
          </a:p>
          <a:p>
            <a:r>
              <a:rPr lang="en-US" sz="1600" dirty="0">
                <a:latin typeface="Gill Sans MT" panose="020B0502020104020203" pitchFamily="34" charset="0"/>
              </a:rPr>
              <a:t>13 – </a:t>
            </a:r>
            <a:r>
              <a:rPr lang="en-US" sz="1600" dirty="0">
                <a:latin typeface="Gill Sans MT" panose="020B0502020104020203" pitchFamily="34" charset="0"/>
                <a:hlinkClick r:id="rId14"/>
              </a:rPr>
              <a:t>https://pbs.twimg.com/media/C65Nwx8W0AI4vLf.jpg:medium</a:t>
            </a:r>
            <a:endParaRPr lang="en-US" sz="1600" dirty="0">
              <a:latin typeface="Gill Sans MT" panose="020B0502020104020203" pitchFamily="34" charset="0"/>
            </a:endParaRPr>
          </a:p>
          <a:p>
            <a:r>
              <a:rPr lang="en-US" sz="1600" dirty="0">
                <a:latin typeface="Gill Sans MT" panose="020B0502020104020203" pitchFamily="34" charset="0"/>
              </a:rPr>
              <a:t>14 – </a:t>
            </a:r>
            <a:r>
              <a:rPr lang="en-US" sz="1600" dirty="0">
                <a:latin typeface="Gill Sans MT" panose="020B0502020104020203" pitchFamily="34" charset="0"/>
                <a:hlinkClick r:id="rId15"/>
              </a:rPr>
              <a:t>http://nicolas.kruchten.com/content/wp-content/uploads/2010/11/screenshot_02.png</a:t>
            </a:r>
            <a:endParaRPr lang="en-US" sz="1600" dirty="0">
              <a:latin typeface="Gill Sans MT" panose="020B0502020104020203" pitchFamily="34" charset="0"/>
            </a:endParaRPr>
          </a:p>
          <a:p>
            <a:r>
              <a:rPr lang="en-US" sz="1600" dirty="0">
                <a:latin typeface="Gill Sans MT" panose="020B0502020104020203" pitchFamily="34" charset="0"/>
              </a:rPr>
              <a:t>15 – </a:t>
            </a:r>
            <a:r>
              <a:rPr lang="en-US" sz="1600" dirty="0">
                <a:latin typeface="Gill Sans MT" panose="020B0502020104020203" pitchFamily="34" charset="0"/>
                <a:hlinkClick r:id="rId16"/>
              </a:rPr>
              <a:t>http://a51.idata.over-blog.com/300x300/3/76/89/83/High-tech/le-millieme-article.png</a:t>
            </a:r>
            <a:endParaRPr lang="en-US" sz="1600" dirty="0">
              <a:latin typeface="Gill Sans MT" panose="020B0502020104020203" pitchFamily="34" charset="0"/>
            </a:endParaRPr>
          </a:p>
          <a:p>
            <a:r>
              <a:rPr lang="en-US" sz="1600" dirty="0">
                <a:latin typeface="Gill Sans MT" panose="020B0502020104020203" pitchFamily="34" charset="0"/>
              </a:rPr>
              <a:t>16 – </a:t>
            </a:r>
            <a:r>
              <a:rPr lang="en-US" sz="1600" dirty="0">
                <a:latin typeface="Gill Sans MT" panose="020B0502020104020203" pitchFamily="34" charset="0"/>
                <a:hlinkClick r:id="rId17"/>
              </a:rPr>
              <a:t>https://www.genome.jp/kegg/docs/fig/kegg_overview.png</a:t>
            </a:r>
            <a:endParaRPr lang="en-US" sz="1600" dirty="0">
              <a:latin typeface="Gill Sans MT" panose="020B0502020104020203" pitchFamily="34" charset="0"/>
            </a:endParaRPr>
          </a:p>
          <a:p>
            <a:r>
              <a:rPr lang="en-US" sz="1600" dirty="0">
                <a:latin typeface="Gill Sans MT" panose="020B0502020104020203" pitchFamily="34" charset="0"/>
              </a:rPr>
              <a:t>17 – </a:t>
            </a:r>
            <a:r>
              <a:rPr lang="en-US" sz="1600" dirty="0">
                <a:latin typeface="Gill Sans MT" panose="020B0502020104020203" pitchFamily="34" charset="0"/>
                <a:hlinkClick r:id="rId18"/>
              </a:rPr>
              <a:t>http://www.clker.com/cliparts/h/P/t/v/h/r/kitchen-scale-md.png</a:t>
            </a:r>
            <a:endParaRPr lang="en-US" sz="1600" dirty="0">
              <a:latin typeface="Gill Sans MT" panose="020B0502020104020203" pitchFamily="34" charset="0"/>
            </a:endParaRPr>
          </a:p>
          <a:p>
            <a:r>
              <a:rPr lang="en-US" sz="1600" dirty="0">
                <a:latin typeface="Gill Sans MT" panose="020B0502020104020203" pitchFamily="34" charset="0"/>
              </a:rPr>
              <a:t>18 – </a:t>
            </a:r>
            <a:r>
              <a:rPr lang="en-US" sz="1600" dirty="0">
                <a:latin typeface="Gill Sans MT" panose="020B0502020104020203" pitchFamily="34" charset="0"/>
                <a:hlinkClick r:id="rId19"/>
              </a:rPr>
              <a:t>https://hi-news.ru/wp-content/uploads/2017/09/pochva-1300x731.jpg</a:t>
            </a:r>
            <a:endParaRPr lang="en-US" sz="1600" dirty="0">
              <a:latin typeface="Gill Sans MT" panose="020B0502020104020203" pitchFamily="34" charset="0"/>
            </a:endParaRPr>
          </a:p>
          <a:p>
            <a:r>
              <a:rPr lang="en-US" sz="1600" dirty="0">
                <a:latin typeface="Gill Sans MT" panose="020B0502020104020203" pitchFamily="34" charset="0"/>
              </a:rPr>
              <a:t>19 – </a:t>
            </a:r>
            <a:r>
              <a:rPr lang="en-US" sz="1600" dirty="0">
                <a:latin typeface="Gill Sans MT" panose="020B0502020104020203" pitchFamily="34" charset="0"/>
                <a:hlinkClick r:id="rId20"/>
              </a:rPr>
              <a:t>https://www.wired.com/wp-content/uploads/blogs/playbook/wp-content/uploads/2012/10/red-bull-stratos-salute.jpg</a:t>
            </a:r>
            <a:endParaRPr lang="en-US" sz="1600" dirty="0">
              <a:latin typeface="Gill Sans MT" panose="020B0502020104020203" pitchFamily="34" charset="0"/>
            </a:endParaRPr>
          </a:p>
          <a:p>
            <a:r>
              <a:rPr lang="en-US" sz="1600" dirty="0">
                <a:latin typeface="Gill Sans MT" panose="020B0502020104020203" pitchFamily="34" charset="0"/>
              </a:rPr>
              <a:t>20 – </a:t>
            </a:r>
            <a:r>
              <a:rPr lang="en-US" sz="1600" dirty="0">
                <a:latin typeface="Gill Sans MT" panose="020B0502020104020203" pitchFamily="34" charset="0"/>
                <a:hlinkClick r:id="rId21"/>
              </a:rPr>
              <a:t>http://www.bytehazard.com/art/enceladus.jpg</a:t>
            </a:r>
            <a:endParaRPr lang="en-US" sz="1600" dirty="0">
              <a:latin typeface="Gill Sans MT" panose="020B0502020104020203" pitchFamily="34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35770A1-ECBA-4A4C-8FA0-B1C8E8D50372}"/>
              </a:ext>
            </a:extLst>
          </p:cNvPr>
          <p:cNvCxnSpPr>
            <a:cxnSpLocks/>
          </p:cNvCxnSpPr>
          <p:nvPr/>
        </p:nvCxnSpPr>
        <p:spPr>
          <a:xfrm>
            <a:off x="-4143" y="0"/>
            <a:ext cx="12191999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02E6409-8273-4F8F-BA55-8562F8DC2D03}"/>
              </a:ext>
            </a:extLst>
          </p:cNvPr>
          <p:cNvCxnSpPr>
            <a:cxnSpLocks/>
          </p:cNvCxnSpPr>
          <p:nvPr/>
        </p:nvCxnSpPr>
        <p:spPr>
          <a:xfrm>
            <a:off x="-1247" y="0"/>
            <a:ext cx="0" cy="685800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3284B1F-8FF6-456D-945F-8A68BA470854}"/>
              </a:ext>
            </a:extLst>
          </p:cNvPr>
          <p:cNvCxnSpPr>
            <a:cxnSpLocks/>
          </p:cNvCxnSpPr>
          <p:nvPr/>
        </p:nvCxnSpPr>
        <p:spPr>
          <a:xfrm>
            <a:off x="12192000" y="0"/>
            <a:ext cx="0" cy="685800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9D5F99A-06C9-4380-8080-1A11E26FA98C}"/>
              </a:ext>
            </a:extLst>
          </p:cNvPr>
          <p:cNvCxnSpPr>
            <a:cxnSpLocks/>
          </p:cNvCxnSpPr>
          <p:nvPr/>
        </p:nvCxnSpPr>
        <p:spPr>
          <a:xfrm>
            <a:off x="-4143" y="6859571"/>
            <a:ext cx="12191999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4C74228-6E98-4520-95F1-74B5A3BFA7D8}"/>
              </a:ext>
            </a:extLst>
          </p:cNvPr>
          <p:cNvCxnSpPr>
            <a:cxnSpLocks/>
          </p:cNvCxnSpPr>
          <p:nvPr/>
        </p:nvCxnSpPr>
        <p:spPr>
          <a:xfrm>
            <a:off x="0" y="5976677"/>
            <a:ext cx="12191999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064BC5C0-BBB7-4D3F-B0B9-F5646ACAD471}"/>
              </a:ext>
            </a:extLst>
          </p:cNvPr>
          <p:cNvCxnSpPr>
            <a:cxnSpLocks/>
          </p:cNvCxnSpPr>
          <p:nvPr/>
        </p:nvCxnSpPr>
        <p:spPr>
          <a:xfrm>
            <a:off x="1" y="829007"/>
            <a:ext cx="12191999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417632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272905-0B67-41A7-B984-E227E4A65A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7090" y="0"/>
            <a:ext cx="11914909" cy="831273"/>
          </a:xfrm>
        </p:spPr>
        <p:txBody>
          <a:bodyPr>
            <a:normAutofit/>
          </a:bodyPr>
          <a:lstStyle/>
          <a:p>
            <a:r>
              <a:rPr lang="en-US" sz="48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ill Sans MT" panose="020B0502020104020203" pitchFamily="34" charset="0"/>
              </a:rPr>
              <a:t>Introduction - Goals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12655FB-C9B6-4089-A8F1-547D6DCDC879}"/>
              </a:ext>
            </a:extLst>
          </p:cNvPr>
          <p:cNvSpPr/>
          <p:nvPr/>
        </p:nvSpPr>
        <p:spPr>
          <a:xfrm>
            <a:off x="8244233" y="5069520"/>
            <a:ext cx="3943143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600" dirty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Gill Sans MT" panose="020B0502020104020203" pitchFamily="34" charset="0"/>
              </a:rPr>
              <a:t>Utilize tailored biosignatures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76C851CB-635E-4F69-82E2-97C489097513}"/>
              </a:ext>
            </a:extLst>
          </p:cNvPr>
          <p:cNvCxnSpPr>
            <a:cxnSpLocks/>
          </p:cNvCxnSpPr>
          <p:nvPr/>
        </p:nvCxnSpPr>
        <p:spPr>
          <a:xfrm>
            <a:off x="0" y="1447886"/>
            <a:ext cx="12191999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4EA3B2B3-E789-4ED5-83B8-9654CE54730D}"/>
              </a:ext>
            </a:extLst>
          </p:cNvPr>
          <p:cNvCxnSpPr>
            <a:cxnSpLocks/>
          </p:cNvCxnSpPr>
          <p:nvPr/>
        </p:nvCxnSpPr>
        <p:spPr>
          <a:xfrm>
            <a:off x="8255011" y="1447886"/>
            <a:ext cx="11539" cy="4523421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6" name="Picture 55" descr="A picture containing object&#10;&#10;Description generated with high confidence">
            <a:extLst>
              <a:ext uri="{FF2B5EF4-FFF2-40B4-BE49-F238E27FC236}">
                <a16:creationId xmlns:a16="http://schemas.microsoft.com/office/drawing/2014/main" id="{2D719945-839C-4C57-8C88-F4D4468799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2355" y="1691433"/>
            <a:ext cx="2872306" cy="33305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1CA28D0B-6905-414E-9A34-3877A39A7F4E}"/>
              </a:ext>
            </a:extLst>
          </p:cNvPr>
          <p:cNvSpPr txBox="1"/>
          <p:nvPr/>
        </p:nvSpPr>
        <p:spPr>
          <a:xfrm>
            <a:off x="2898" y="881788"/>
            <a:ext cx="121844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u="sng" dirty="0">
                <a:ln w="0"/>
                <a:solidFill>
                  <a:schemeClr val="accent1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Gill Sans MT" panose="020B0502020104020203" pitchFamily="34" charset="0"/>
              </a:rPr>
              <a:t>Question</a:t>
            </a:r>
            <a:r>
              <a:rPr lang="en-US" sz="2800" dirty="0">
                <a:ln w="0"/>
                <a:solidFill>
                  <a:schemeClr val="accent1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Gill Sans MT" panose="020B0502020104020203" pitchFamily="34" charset="0"/>
              </a:rPr>
              <a:t>:  </a:t>
            </a:r>
            <a:r>
              <a:rPr lang="en-US" sz="2800" dirty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Gill Sans MT" panose="020B0502020104020203" pitchFamily="34" charset="0"/>
              </a:rPr>
              <a:t>What is the probability of Earth-like life being viable on Enceladus?</a:t>
            </a:r>
          </a:p>
        </p:txBody>
      </p:sp>
      <p:pic>
        <p:nvPicPr>
          <p:cNvPr id="4" name="Picture 3" descr="A picture containing indoor&#10;&#10;Description generated with very high confidence">
            <a:extLst>
              <a:ext uri="{FF2B5EF4-FFF2-40B4-BE49-F238E27FC236}">
                <a16:creationId xmlns:a16="http://schemas.microsoft.com/office/drawing/2014/main" id="{AE78C74E-0CB7-4D90-813C-5A56A973CF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646" y="1693328"/>
            <a:ext cx="2923397" cy="33290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0100F58F-DECD-4DE6-BB39-8DDB3C2D0FB2}"/>
              </a:ext>
            </a:extLst>
          </p:cNvPr>
          <p:cNvCxnSpPr>
            <a:cxnSpLocks/>
          </p:cNvCxnSpPr>
          <p:nvPr/>
        </p:nvCxnSpPr>
        <p:spPr>
          <a:xfrm>
            <a:off x="3920303" y="1447886"/>
            <a:ext cx="0" cy="4523421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22">
            <a:extLst>
              <a:ext uri="{FF2B5EF4-FFF2-40B4-BE49-F238E27FC236}">
                <a16:creationId xmlns:a16="http://schemas.microsoft.com/office/drawing/2014/main" id="{DE73E4FA-E57B-4B7D-9724-BC6535E360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9260" y="1741345"/>
            <a:ext cx="3798094" cy="324143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6C3CCDF1-EA64-4BD5-B9F6-36144AF57FF3}"/>
              </a:ext>
            </a:extLst>
          </p:cNvPr>
          <p:cNvCxnSpPr>
            <a:cxnSpLocks/>
          </p:cNvCxnSpPr>
          <p:nvPr/>
        </p:nvCxnSpPr>
        <p:spPr>
          <a:xfrm flipV="1">
            <a:off x="4219233" y="1750772"/>
            <a:ext cx="2483225" cy="240946"/>
          </a:xfrm>
          <a:prstGeom prst="line">
            <a:avLst/>
          </a:prstGeom>
          <a:ln w="28575">
            <a:solidFill>
              <a:schemeClr val="tx1"/>
            </a:solidFill>
          </a:ln>
          <a:effectLst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DE386908-24DC-47C5-8999-BE279208DA59}"/>
              </a:ext>
            </a:extLst>
          </p:cNvPr>
          <p:cNvCxnSpPr>
            <a:cxnSpLocks/>
          </p:cNvCxnSpPr>
          <p:nvPr/>
        </p:nvCxnSpPr>
        <p:spPr>
          <a:xfrm>
            <a:off x="4219235" y="1982291"/>
            <a:ext cx="13332" cy="2799149"/>
          </a:xfrm>
          <a:prstGeom prst="line">
            <a:avLst/>
          </a:prstGeom>
          <a:ln w="28575">
            <a:solidFill>
              <a:schemeClr val="tx1"/>
            </a:solidFill>
          </a:ln>
          <a:effectLst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6A80345D-7A01-4F5C-8684-1124A050110D}"/>
              </a:ext>
            </a:extLst>
          </p:cNvPr>
          <p:cNvCxnSpPr>
            <a:cxnSpLocks/>
          </p:cNvCxnSpPr>
          <p:nvPr/>
        </p:nvCxnSpPr>
        <p:spPr>
          <a:xfrm>
            <a:off x="4239207" y="4781440"/>
            <a:ext cx="2463251" cy="181537"/>
          </a:xfrm>
          <a:prstGeom prst="line">
            <a:avLst/>
          </a:prstGeom>
          <a:ln w="28575">
            <a:solidFill>
              <a:schemeClr val="tx1"/>
            </a:solidFill>
          </a:ln>
          <a:effectLst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E0E8BC1C-8556-4282-905A-E8FC6AD2E8C9}"/>
              </a:ext>
            </a:extLst>
          </p:cNvPr>
          <p:cNvCxnSpPr>
            <a:cxnSpLocks/>
          </p:cNvCxnSpPr>
          <p:nvPr/>
        </p:nvCxnSpPr>
        <p:spPr>
          <a:xfrm>
            <a:off x="6691680" y="1744216"/>
            <a:ext cx="10778" cy="3229137"/>
          </a:xfrm>
          <a:prstGeom prst="line">
            <a:avLst/>
          </a:prstGeom>
          <a:ln w="28575">
            <a:solidFill>
              <a:schemeClr val="tx1"/>
            </a:solidFill>
          </a:ln>
          <a:effectLst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FCFAD21A-7F88-4001-BEE2-76AFD9DD409E}"/>
              </a:ext>
            </a:extLst>
          </p:cNvPr>
          <p:cNvCxnSpPr>
            <a:cxnSpLocks/>
          </p:cNvCxnSpPr>
          <p:nvPr/>
        </p:nvCxnSpPr>
        <p:spPr>
          <a:xfrm>
            <a:off x="6691680" y="1750771"/>
            <a:ext cx="1281088" cy="431109"/>
          </a:xfrm>
          <a:prstGeom prst="line">
            <a:avLst/>
          </a:prstGeom>
          <a:ln w="28575">
            <a:solidFill>
              <a:schemeClr val="tx1"/>
            </a:solidFill>
          </a:ln>
          <a:effectLst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0D7EEEAE-4E3D-422D-9033-6808662E8F72}"/>
              </a:ext>
            </a:extLst>
          </p:cNvPr>
          <p:cNvCxnSpPr>
            <a:cxnSpLocks/>
          </p:cNvCxnSpPr>
          <p:nvPr/>
        </p:nvCxnSpPr>
        <p:spPr>
          <a:xfrm flipH="1">
            <a:off x="7965649" y="2181880"/>
            <a:ext cx="479" cy="2408973"/>
          </a:xfrm>
          <a:prstGeom prst="line">
            <a:avLst/>
          </a:prstGeom>
          <a:ln w="28575">
            <a:solidFill>
              <a:schemeClr val="tx1"/>
            </a:solidFill>
          </a:ln>
          <a:effectLst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F3E4426B-338D-48ED-B3B4-762FE9540446}"/>
              </a:ext>
            </a:extLst>
          </p:cNvPr>
          <p:cNvCxnSpPr>
            <a:cxnSpLocks/>
          </p:cNvCxnSpPr>
          <p:nvPr/>
        </p:nvCxnSpPr>
        <p:spPr>
          <a:xfrm flipV="1">
            <a:off x="6702458" y="4571999"/>
            <a:ext cx="1270310" cy="381552"/>
          </a:xfrm>
          <a:prstGeom prst="line">
            <a:avLst/>
          </a:prstGeom>
          <a:ln w="28575">
            <a:solidFill>
              <a:schemeClr val="tx1"/>
            </a:solidFill>
          </a:ln>
          <a:effectLst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5" name="Rectangle 34">
            <a:extLst>
              <a:ext uri="{FF2B5EF4-FFF2-40B4-BE49-F238E27FC236}">
                <a16:creationId xmlns:a16="http://schemas.microsoft.com/office/drawing/2014/main" id="{06D8ECC9-7166-459C-B07D-7910399B67AF}"/>
              </a:ext>
            </a:extLst>
          </p:cNvPr>
          <p:cNvSpPr/>
          <p:nvPr/>
        </p:nvSpPr>
        <p:spPr>
          <a:xfrm>
            <a:off x="3902363" y="5069520"/>
            <a:ext cx="4382653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600" dirty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Gill Sans MT" panose="020B0502020104020203" pitchFamily="34" charset="0"/>
              </a:rPr>
              <a:t>Predict life forms using </a:t>
            </a:r>
          </a:p>
          <a:p>
            <a:pPr algn="ctr"/>
            <a:r>
              <a:rPr lang="en-US" sz="2600" dirty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Gill Sans MT" panose="020B0502020104020203" pitchFamily="34" charset="0"/>
              </a:rPr>
              <a:t>known conditions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91FEAA7E-F622-4E62-ACA3-017C59C00701}"/>
              </a:ext>
            </a:extLst>
          </p:cNvPr>
          <p:cNvSpPr/>
          <p:nvPr/>
        </p:nvSpPr>
        <p:spPr>
          <a:xfrm>
            <a:off x="-45405" y="5069520"/>
            <a:ext cx="3993174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600" dirty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Gill Sans MT" panose="020B0502020104020203" pitchFamily="34" charset="0"/>
              </a:rPr>
              <a:t>Explore chemical</a:t>
            </a:r>
          </a:p>
          <a:p>
            <a:pPr algn="ctr"/>
            <a:r>
              <a:rPr lang="en-US" sz="2600" dirty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Gill Sans MT" panose="020B0502020104020203" pitchFamily="34" charset="0"/>
              </a:rPr>
              <a:t> compound importance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85D5418-2B79-4DCF-B9B4-12E63C73E23C}"/>
              </a:ext>
            </a:extLst>
          </p:cNvPr>
          <p:cNvCxnSpPr>
            <a:cxnSpLocks/>
          </p:cNvCxnSpPr>
          <p:nvPr/>
        </p:nvCxnSpPr>
        <p:spPr>
          <a:xfrm>
            <a:off x="-4143" y="0"/>
            <a:ext cx="12191999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3AD27153-6586-4994-B04B-86B9DD8AE873}"/>
              </a:ext>
            </a:extLst>
          </p:cNvPr>
          <p:cNvCxnSpPr>
            <a:cxnSpLocks/>
          </p:cNvCxnSpPr>
          <p:nvPr/>
        </p:nvCxnSpPr>
        <p:spPr>
          <a:xfrm>
            <a:off x="-1247" y="0"/>
            <a:ext cx="0" cy="685800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ECB4633D-6786-402B-90A6-EB24913A5250}"/>
              </a:ext>
            </a:extLst>
          </p:cNvPr>
          <p:cNvCxnSpPr>
            <a:cxnSpLocks/>
          </p:cNvCxnSpPr>
          <p:nvPr/>
        </p:nvCxnSpPr>
        <p:spPr>
          <a:xfrm>
            <a:off x="12192000" y="0"/>
            <a:ext cx="0" cy="685800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170AFA37-4BCF-4826-93C3-1B89D3848D92}"/>
              </a:ext>
            </a:extLst>
          </p:cNvPr>
          <p:cNvCxnSpPr>
            <a:cxnSpLocks/>
          </p:cNvCxnSpPr>
          <p:nvPr/>
        </p:nvCxnSpPr>
        <p:spPr>
          <a:xfrm>
            <a:off x="-4143" y="6859571"/>
            <a:ext cx="12191999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9242BFF1-A43F-4418-B385-E16D783499AC}"/>
              </a:ext>
            </a:extLst>
          </p:cNvPr>
          <p:cNvCxnSpPr>
            <a:cxnSpLocks/>
          </p:cNvCxnSpPr>
          <p:nvPr/>
        </p:nvCxnSpPr>
        <p:spPr>
          <a:xfrm>
            <a:off x="0" y="5976677"/>
            <a:ext cx="12191999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DFA383BF-B166-46EC-8DB9-AB3C840923B8}"/>
              </a:ext>
            </a:extLst>
          </p:cNvPr>
          <p:cNvCxnSpPr>
            <a:cxnSpLocks/>
          </p:cNvCxnSpPr>
          <p:nvPr/>
        </p:nvCxnSpPr>
        <p:spPr>
          <a:xfrm>
            <a:off x="1" y="829007"/>
            <a:ext cx="12191999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049152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272905-0B67-41A7-B984-E227E4A65A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7090" y="0"/>
            <a:ext cx="11914909" cy="831273"/>
          </a:xfrm>
        </p:spPr>
        <p:txBody>
          <a:bodyPr>
            <a:normAutofit/>
          </a:bodyPr>
          <a:lstStyle/>
          <a:p>
            <a:r>
              <a:rPr lang="en-US" sz="48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ill Sans MT" panose="020B0502020104020203" pitchFamily="34" charset="0"/>
              </a:rPr>
              <a:t>Background – Enceladus</a:t>
            </a:r>
          </a:p>
        </p:txBody>
      </p:sp>
      <p:sp>
        <p:nvSpPr>
          <p:cNvPr id="206" name="TextBox 205">
            <a:extLst>
              <a:ext uri="{FF2B5EF4-FFF2-40B4-BE49-F238E27FC236}">
                <a16:creationId xmlns:a16="http://schemas.microsoft.com/office/drawing/2014/main" id="{828DE1BC-3348-4569-B888-562732D2F524}"/>
              </a:ext>
            </a:extLst>
          </p:cNvPr>
          <p:cNvSpPr txBox="1"/>
          <p:nvPr/>
        </p:nvSpPr>
        <p:spPr>
          <a:xfrm>
            <a:off x="0" y="5515749"/>
            <a:ext cx="82665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Gill Sans MT" panose="020B0502020104020203" pitchFamily="34" charset="0"/>
              </a:rPr>
              <a:t>Cassini found organic material on Saturn’s 6</a:t>
            </a:r>
            <a:r>
              <a:rPr lang="en-US" sz="2400" i="1" baseline="30000" dirty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Gill Sans MT" panose="020B0502020104020203" pitchFamily="34" charset="0"/>
              </a:rPr>
              <a:t>th</a:t>
            </a:r>
            <a:r>
              <a:rPr lang="en-US" sz="2400" i="1" dirty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Gill Sans MT" panose="020B0502020104020203" pitchFamily="34" charset="0"/>
              </a:rPr>
              <a:t> largest moon, Enceladus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AA520C34-9F2F-46EF-BB8A-0CF7F5BDDCA7}"/>
              </a:ext>
            </a:extLst>
          </p:cNvPr>
          <p:cNvSpPr/>
          <p:nvPr/>
        </p:nvSpPr>
        <p:spPr>
          <a:xfrm>
            <a:off x="7435272" y="979096"/>
            <a:ext cx="4202545" cy="407319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A picture containing indoor&#10;&#10;Description generated with very high confidence">
            <a:extLst>
              <a:ext uri="{FF2B5EF4-FFF2-40B4-BE49-F238E27FC236}">
                <a16:creationId xmlns:a16="http://schemas.microsoft.com/office/drawing/2014/main" id="{68337B71-87A9-4E28-AE06-A579C1FDAE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042" y="1939270"/>
            <a:ext cx="6286648" cy="357647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381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 descr="A picture containing indoor&#10;&#10;Description generated with high confidence">
            <a:extLst>
              <a:ext uri="{FF2B5EF4-FFF2-40B4-BE49-F238E27FC236}">
                <a16:creationId xmlns:a16="http://schemas.microsoft.com/office/drawing/2014/main" id="{2665529E-7082-48A3-83FD-2253BDBD26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041" y="979096"/>
            <a:ext cx="11053006" cy="476748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9B0847D-4AC2-4F6D-8A53-D7EE1E8F3127}"/>
              </a:ext>
            </a:extLst>
          </p:cNvPr>
          <p:cNvSpPr txBox="1"/>
          <p:nvPr/>
        </p:nvSpPr>
        <p:spPr>
          <a:xfrm>
            <a:off x="0" y="785644"/>
            <a:ext cx="78707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u="sng" dirty="0">
                <a:ln w="0"/>
                <a:solidFill>
                  <a:schemeClr val="accent1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Gill Sans MT" panose="020B0502020104020203" pitchFamily="34" charset="0"/>
              </a:rPr>
              <a:t>Conditions</a:t>
            </a:r>
            <a:r>
              <a:rPr lang="en-US" sz="2200" dirty="0">
                <a:ln w="0"/>
                <a:solidFill>
                  <a:schemeClr val="accent1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Gill Sans MT" panose="020B0502020104020203" pitchFamily="34" charset="0"/>
              </a:rPr>
              <a:t> </a:t>
            </a:r>
          </a:p>
          <a:p>
            <a:pPr algn="ctr"/>
            <a:r>
              <a:rPr lang="en-US" sz="2200" dirty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Gill Sans MT" panose="020B0502020104020203" pitchFamily="34" charset="0"/>
              </a:rPr>
              <a:t>High reflectivity, surface temperatures of -201ºC, internal heating via radioactive decay, subsurface ocean, and geysers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09E646D-7355-45BF-AE0C-1AD954BA9DA6}"/>
              </a:ext>
            </a:extLst>
          </p:cNvPr>
          <p:cNvCxnSpPr>
            <a:cxnSpLocks/>
          </p:cNvCxnSpPr>
          <p:nvPr/>
        </p:nvCxnSpPr>
        <p:spPr>
          <a:xfrm>
            <a:off x="-4143" y="0"/>
            <a:ext cx="12191999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8184B73-FF57-4E94-8D3E-730E67BF3905}"/>
              </a:ext>
            </a:extLst>
          </p:cNvPr>
          <p:cNvCxnSpPr>
            <a:cxnSpLocks/>
          </p:cNvCxnSpPr>
          <p:nvPr/>
        </p:nvCxnSpPr>
        <p:spPr>
          <a:xfrm>
            <a:off x="-1247" y="0"/>
            <a:ext cx="0" cy="685800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A8272C1-DF81-4819-80B3-449A995F4393}"/>
              </a:ext>
            </a:extLst>
          </p:cNvPr>
          <p:cNvCxnSpPr>
            <a:cxnSpLocks/>
          </p:cNvCxnSpPr>
          <p:nvPr/>
        </p:nvCxnSpPr>
        <p:spPr>
          <a:xfrm>
            <a:off x="12192000" y="0"/>
            <a:ext cx="0" cy="685800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48007EB-F542-4729-893B-672ADA2E72AC}"/>
              </a:ext>
            </a:extLst>
          </p:cNvPr>
          <p:cNvCxnSpPr>
            <a:cxnSpLocks/>
          </p:cNvCxnSpPr>
          <p:nvPr/>
        </p:nvCxnSpPr>
        <p:spPr>
          <a:xfrm>
            <a:off x="-4143" y="6859571"/>
            <a:ext cx="12191999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BBE2AF3-A2B0-4A19-BC69-1BAC94507867}"/>
              </a:ext>
            </a:extLst>
          </p:cNvPr>
          <p:cNvCxnSpPr>
            <a:cxnSpLocks/>
          </p:cNvCxnSpPr>
          <p:nvPr/>
        </p:nvCxnSpPr>
        <p:spPr>
          <a:xfrm>
            <a:off x="0" y="5976677"/>
            <a:ext cx="12191999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8E317F3-B849-4D0D-B72F-F630D73C8BED}"/>
              </a:ext>
            </a:extLst>
          </p:cNvPr>
          <p:cNvCxnSpPr>
            <a:cxnSpLocks/>
          </p:cNvCxnSpPr>
          <p:nvPr/>
        </p:nvCxnSpPr>
        <p:spPr>
          <a:xfrm>
            <a:off x="1" y="829007"/>
            <a:ext cx="12191999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994353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Picture 84" descr="A picture containing toy, LEGO, building, book&#10;&#10;Description generated with high confidence">
            <a:extLst>
              <a:ext uri="{FF2B5EF4-FFF2-40B4-BE49-F238E27FC236}">
                <a16:creationId xmlns:a16="http://schemas.microsoft.com/office/drawing/2014/main" id="{1E4812D4-B497-4531-B2CE-97A0D71622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7484" y="3482010"/>
            <a:ext cx="1573882" cy="1200992"/>
          </a:xfrm>
          <a:prstGeom prst="rect">
            <a:avLst/>
          </a:prstGeom>
        </p:spPr>
      </p:pic>
      <p:sp>
        <p:nvSpPr>
          <p:cNvPr id="62" name="Oval 61">
            <a:extLst>
              <a:ext uri="{FF2B5EF4-FFF2-40B4-BE49-F238E27FC236}">
                <a16:creationId xmlns:a16="http://schemas.microsoft.com/office/drawing/2014/main" id="{2A894E3D-D67F-40F8-8708-D70D89768D21}"/>
              </a:ext>
            </a:extLst>
          </p:cNvPr>
          <p:cNvSpPr/>
          <p:nvPr/>
        </p:nvSpPr>
        <p:spPr>
          <a:xfrm>
            <a:off x="6677057" y="3259523"/>
            <a:ext cx="504650" cy="493752"/>
          </a:xfrm>
          <a:prstGeom prst="ellipse">
            <a:avLst/>
          </a:prstGeom>
          <a:solidFill>
            <a:srgbClr val="E3F5FA"/>
          </a:solidFill>
          <a:ln>
            <a:solidFill>
              <a:srgbClr val="E3F5F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E04A7233-C4E9-4236-BF04-9769B54F5164}"/>
              </a:ext>
            </a:extLst>
          </p:cNvPr>
          <p:cNvSpPr/>
          <p:nvPr/>
        </p:nvSpPr>
        <p:spPr>
          <a:xfrm>
            <a:off x="1544365" y="4243668"/>
            <a:ext cx="391282" cy="387778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picture containing object&#10;&#10;Description generated with high confidence">
            <a:extLst>
              <a:ext uri="{FF2B5EF4-FFF2-40B4-BE49-F238E27FC236}">
                <a16:creationId xmlns:a16="http://schemas.microsoft.com/office/drawing/2014/main" id="{2C832CCC-1502-42A1-98B1-960A03812A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9138" y="4356771"/>
            <a:ext cx="589004" cy="57673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AB093CA-8227-4D63-9251-13263FFABF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H="1">
            <a:off x="4676733" y="3856036"/>
            <a:ext cx="934454" cy="122048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93C20BA-D95B-4C66-973D-86627B1C1D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35685" y="3856035"/>
            <a:ext cx="934454" cy="122048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1272905-0B67-41A7-B984-E227E4A65A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7090" y="0"/>
            <a:ext cx="11914909" cy="831273"/>
          </a:xfrm>
        </p:spPr>
        <p:txBody>
          <a:bodyPr>
            <a:normAutofit/>
          </a:bodyPr>
          <a:lstStyle/>
          <a:p>
            <a:r>
              <a:rPr lang="en-US" sz="48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ill Sans MT" panose="020B0502020104020203" pitchFamily="34" charset="0"/>
              </a:rPr>
              <a:t>Background – Networks </a:t>
            </a:r>
          </a:p>
        </p:txBody>
      </p:sp>
      <p:pic>
        <p:nvPicPr>
          <p:cNvPr id="33" name="Picture 32" descr="A picture containing toy, LEGO, building, book&#10;&#10;Description generated with high confidence">
            <a:extLst>
              <a:ext uri="{FF2B5EF4-FFF2-40B4-BE49-F238E27FC236}">
                <a16:creationId xmlns:a16="http://schemas.microsoft.com/office/drawing/2014/main" id="{3B8068ED-A8B1-4D16-BD8F-B178434658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56" y="2507382"/>
            <a:ext cx="2495871" cy="1636122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393FF49-AC29-4679-BD16-10F73FE64F28}"/>
              </a:ext>
            </a:extLst>
          </p:cNvPr>
          <p:cNvCxnSpPr>
            <a:cxnSpLocks/>
          </p:cNvCxnSpPr>
          <p:nvPr/>
        </p:nvCxnSpPr>
        <p:spPr>
          <a:xfrm>
            <a:off x="1" y="1744117"/>
            <a:ext cx="12191999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Oval 30">
            <a:extLst>
              <a:ext uri="{FF2B5EF4-FFF2-40B4-BE49-F238E27FC236}">
                <a16:creationId xmlns:a16="http://schemas.microsoft.com/office/drawing/2014/main" id="{D33A1A33-9C0E-4D8A-8DEE-3DE86F40868A}"/>
              </a:ext>
            </a:extLst>
          </p:cNvPr>
          <p:cNvSpPr/>
          <p:nvPr/>
        </p:nvSpPr>
        <p:spPr>
          <a:xfrm>
            <a:off x="633426" y="2515054"/>
            <a:ext cx="538637" cy="488964"/>
          </a:xfrm>
          <a:prstGeom prst="ellipse">
            <a:avLst/>
          </a:prstGeom>
          <a:solidFill>
            <a:srgbClr val="E3F5FA"/>
          </a:solidFill>
          <a:ln>
            <a:solidFill>
              <a:srgbClr val="E3F5F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B48EB79F-B492-4838-9E28-725868AA6D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89856" y="2078532"/>
            <a:ext cx="934454" cy="1220484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60D1307-C787-4E64-9CC2-668AEF58C9A9}"/>
              </a:ext>
            </a:extLst>
          </p:cNvPr>
          <p:cNvCxnSpPr>
            <a:cxnSpLocks/>
          </p:cNvCxnSpPr>
          <p:nvPr/>
        </p:nvCxnSpPr>
        <p:spPr>
          <a:xfrm>
            <a:off x="6096000" y="1747582"/>
            <a:ext cx="0" cy="4233672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Picture 25">
            <a:extLst>
              <a:ext uri="{FF2B5EF4-FFF2-40B4-BE49-F238E27FC236}">
                <a16:creationId xmlns:a16="http://schemas.microsoft.com/office/drawing/2014/main" id="{0E6D9116-22E1-41B9-B51D-54FAF6EFE11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H="1">
            <a:off x="2462284" y="2078533"/>
            <a:ext cx="934454" cy="1220482"/>
          </a:xfrm>
          <a:prstGeom prst="rect">
            <a:avLst/>
          </a:prstGeom>
        </p:spPr>
      </p:pic>
      <p:pic>
        <p:nvPicPr>
          <p:cNvPr id="24" name="Picture 23" descr="A close up of a house&#10;&#10;Description generated with high confidence">
            <a:extLst>
              <a:ext uri="{FF2B5EF4-FFF2-40B4-BE49-F238E27FC236}">
                <a16:creationId xmlns:a16="http://schemas.microsoft.com/office/drawing/2014/main" id="{EE6E9D27-07E0-4A81-8E47-A45D6A08728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63" y="1813157"/>
            <a:ext cx="685862" cy="685862"/>
          </a:xfrm>
          <a:prstGeom prst="rect">
            <a:avLst/>
          </a:prstGeom>
        </p:spPr>
      </p:pic>
      <p:pic>
        <p:nvPicPr>
          <p:cNvPr id="32" name="Picture 31" descr="A picture containing toy, LEGO, building, book&#10;&#10;Description generated with high confidence">
            <a:extLst>
              <a:ext uri="{FF2B5EF4-FFF2-40B4-BE49-F238E27FC236}">
                <a16:creationId xmlns:a16="http://schemas.microsoft.com/office/drawing/2014/main" id="{EA373596-16BF-47E1-90B5-601F80239B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5374" y="2507382"/>
            <a:ext cx="2495871" cy="1636122"/>
          </a:xfrm>
          <a:prstGeom prst="rect">
            <a:avLst/>
          </a:prstGeom>
        </p:spPr>
      </p:pic>
      <p:sp>
        <p:nvSpPr>
          <p:cNvPr id="34" name="Plus Sign 33">
            <a:extLst>
              <a:ext uri="{FF2B5EF4-FFF2-40B4-BE49-F238E27FC236}">
                <a16:creationId xmlns:a16="http://schemas.microsoft.com/office/drawing/2014/main" id="{26A5A510-0348-423C-98F1-D040705C036E}"/>
              </a:ext>
            </a:extLst>
          </p:cNvPr>
          <p:cNvSpPr/>
          <p:nvPr/>
        </p:nvSpPr>
        <p:spPr bwMode="auto">
          <a:xfrm>
            <a:off x="2703806" y="3366946"/>
            <a:ext cx="597864" cy="565613"/>
          </a:xfrm>
          <a:prstGeom prst="mathPlus">
            <a:avLst/>
          </a:prstGeom>
          <a:solidFill>
            <a:srgbClr val="DB0C0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31353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6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9CA35E32-5D7A-490C-80EA-D9095DF31990}"/>
              </a:ext>
            </a:extLst>
          </p:cNvPr>
          <p:cNvSpPr/>
          <p:nvPr/>
        </p:nvSpPr>
        <p:spPr>
          <a:xfrm>
            <a:off x="4094787" y="2586628"/>
            <a:ext cx="538637" cy="488964"/>
          </a:xfrm>
          <a:prstGeom prst="ellipse">
            <a:avLst/>
          </a:prstGeom>
          <a:solidFill>
            <a:srgbClr val="E3F5FA"/>
          </a:solidFill>
          <a:ln>
            <a:solidFill>
              <a:srgbClr val="E3F5F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27" descr="A picture containing indoor&#10;&#10;Description generated with high confidence">
            <a:extLst>
              <a:ext uri="{FF2B5EF4-FFF2-40B4-BE49-F238E27FC236}">
                <a16:creationId xmlns:a16="http://schemas.microsoft.com/office/drawing/2014/main" id="{E23A7D2B-33F9-4DDC-9921-928B0C15D30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083" y="4256607"/>
            <a:ext cx="4188700" cy="1768562"/>
          </a:xfrm>
          <a:prstGeom prst="rect">
            <a:avLst/>
          </a:prstGeom>
        </p:spPr>
      </p:pic>
      <p:sp>
        <p:nvSpPr>
          <p:cNvPr id="29" name="Plus Sign 28">
            <a:extLst>
              <a:ext uri="{FF2B5EF4-FFF2-40B4-BE49-F238E27FC236}">
                <a16:creationId xmlns:a16="http://schemas.microsoft.com/office/drawing/2014/main" id="{74E78C29-9458-4790-8D95-A7C8F4FC388C}"/>
              </a:ext>
            </a:extLst>
          </p:cNvPr>
          <p:cNvSpPr/>
          <p:nvPr/>
        </p:nvSpPr>
        <p:spPr bwMode="auto">
          <a:xfrm>
            <a:off x="1372348" y="1964996"/>
            <a:ext cx="597864" cy="565613"/>
          </a:xfrm>
          <a:prstGeom prst="mathPlus">
            <a:avLst/>
          </a:prstGeom>
          <a:solidFill>
            <a:srgbClr val="DB0C0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31353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6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4BF28D66-BE71-4B63-91B9-4335CED1591C}"/>
              </a:ext>
            </a:extLst>
          </p:cNvPr>
          <p:cNvSpPr/>
          <p:nvPr/>
        </p:nvSpPr>
        <p:spPr>
          <a:xfrm>
            <a:off x="6556490" y="3435121"/>
            <a:ext cx="457698" cy="405694"/>
          </a:xfrm>
          <a:prstGeom prst="ellipse">
            <a:avLst/>
          </a:prstGeom>
          <a:solidFill>
            <a:srgbClr val="E3F5FA"/>
          </a:solidFill>
          <a:ln>
            <a:solidFill>
              <a:srgbClr val="E3F5F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ACC87726-51D8-4B1D-86A3-312DB2CC031F}"/>
              </a:ext>
            </a:extLst>
          </p:cNvPr>
          <p:cNvSpPr/>
          <p:nvPr/>
        </p:nvSpPr>
        <p:spPr>
          <a:xfrm>
            <a:off x="8467322" y="2895320"/>
            <a:ext cx="1346528" cy="70788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2000" b="1" dirty="0">
                <a:ln w="0"/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Gill Sans MT" panose="020B0502020104020203" pitchFamily="34" charset="0"/>
              </a:rPr>
              <a:t>Chemical</a:t>
            </a:r>
          </a:p>
          <a:p>
            <a:pPr algn="ctr"/>
            <a:r>
              <a:rPr lang="en-US" sz="2000" b="1" dirty="0">
                <a:ln w="0"/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Gill Sans MT" panose="020B0502020104020203" pitchFamily="34" charset="0"/>
              </a:rPr>
              <a:t>Reactions</a:t>
            </a:r>
            <a:endParaRPr lang="en-US" sz="2000" b="1" dirty="0">
              <a:ln w="0"/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103" name="Rectangle 102">
            <a:extLst>
              <a:ext uri="{FF2B5EF4-FFF2-40B4-BE49-F238E27FC236}">
                <a16:creationId xmlns:a16="http://schemas.microsoft.com/office/drawing/2014/main" id="{A2E73885-25C8-46BF-986E-D8E6CDA2B87F}"/>
              </a:ext>
            </a:extLst>
          </p:cNvPr>
          <p:cNvSpPr/>
          <p:nvPr/>
        </p:nvSpPr>
        <p:spPr>
          <a:xfrm>
            <a:off x="8511599" y="5357505"/>
            <a:ext cx="1264304" cy="40011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2000" b="1" dirty="0">
                <a:ln w="0"/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Gill Sans MT" panose="020B0502020104020203" pitchFamily="34" charset="0"/>
              </a:rPr>
              <a:t>Network</a:t>
            </a:r>
          </a:p>
        </p:txBody>
      </p:sp>
      <p:pic>
        <p:nvPicPr>
          <p:cNvPr id="105" name="Picture 104" descr="A picture containing indoor&#10;&#10;Description generated with high confidence">
            <a:extLst>
              <a:ext uri="{FF2B5EF4-FFF2-40B4-BE49-F238E27FC236}">
                <a16:creationId xmlns:a16="http://schemas.microsoft.com/office/drawing/2014/main" id="{A69E2A54-67F0-4081-B2CF-75CA7796BDD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0671" y="4952248"/>
            <a:ext cx="1775414" cy="934453"/>
          </a:xfrm>
          <a:prstGeom prst="rect">
            <a:avLst/>
          </a:prstGeom>
        </p:spPr>
      </p:pic>
      <p:sp>
        <p:nvSpPr>
          <p:cNvPr id="108" name="Equals 107">
            <a:extLst>
              <a:ext uri="{FF2B5EF4-FFF2-40B4-BE49-F238E27FC236}">
                <a16:creationId xmlns:a16="http://schemas.microsoft.com/office/drawing/2014/main" id="{4713D7FC-63CF-4DCA-8E7E-7A880F001AA5}"/>
              </a:ext>
            </a:extLst>
          </p:cNvPr>
          <p:cNvSpPr/>
          <p:nvPr/>
        </p:nvSpPr>
        <p:spPr>
          <a:xfrm>
            <a:off x="7871448" y="2997484"/>
            <a:ext cx="487090" cy="503559"/>
          </a:xfrm>
          <a:prstGeom prst="mathEqual">
            <a:avLst/>
          </a:prstGeom>
          <a:solidFill>
            <a:srgbClr val="D0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10" name="Equals 109">
            <a:extLst>
              <a:ext uri="{FF2B5EF4-FFF2-40B4-BE49-F238E27FC236}">
                <a16:creationId xmlns:a16="http://schemas.microsoft.com/office/drawing/2014/main" id="{124B82B8-0453-4146-8FC1-AAE161327AFB}"/>
              </a:ext>
            </a:extLst>
          </p:cNvPr>
          <p:cNvSpPr/>
          <p:nvPr/>
        </p:nvSpPr>
        <p:spPr>
          <a:xfrm>
            <a:off x="7866086" y="5309630"/>
            <a:ext cx="487090" cy="503559"/>
          </a:xfrm>
          <a:prstGeom prst="mathEqual">
            <a:avLst/>
          </a:prstGeom>
          <a:solidFill>
            <a:srgbClr val="D0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8" name="Rectangle 137">
            <a:extLst>
              <a:ext uri="{FF2B5EF4-FFF2-40B4-BE49-F238E27FC236}">
                <a16:creationId xmlns:a16="http://schemas.microsoft.com/office/drawing/2014/main" id="{74350C04-E867-48F6-810C-8F557F30A9AD}"/>
              </a:ext>
            </a:extLst>
          </p:cNvPr>
          <p:cNvSpPr/>
          <p:nvPr/>
        </p:nvSpPr>
        <p:spPr>
          <a:xfrm>
            <a:off x="10387749" y="3048135"/>
            <a:ext cx="1857375" cy="40011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1900" dirty="0">
                <a:ln w="0"/>
                <a:effectLst/>
                <a:latin typeface="Gill Sans MT" panose="020B0502020104020203" pitchFamily="34" charset="0"/>
              </a:rPr>
              <a:t>2H + O </a:t>
            </a:r>
            <a:r>
              <a:rPr lang="en-US" sz="2000" dirty="0">
                <a:ln w="0"/>
                <a:effectLst/>
                <a:latin typeface="Gill Sans MT" panose="020B0502020104020203" pitchFamily="34" charset="0"/>
                <a:sym typeface="Wingdings" panose="05000000000000000000" pitchFamily="2" charset="2"/>
              </a:rPr>
              <a:t> </a:t>
            </a:r>
            <a:r>
              <a:rPr lang="en-US" sz="1900" dirty="0">
                <a:effectLst/>
                <a:latin typeface="Gill Sans MT" panose="020B0502020104020203" pitchFamily="34" charset="0"/>
              </a:rPr>
              <a:t>H</a:t>
            </a:r>
            <a:r>
              <a:rPr lang="en-US" sz="1900" baseline="-25000" dirty="0">
                <a:effectLst/>
                <a:latin typeface="Gill Sans MT" panose="020B0502020104020203" pitchFamily="34" charset="0"/>
              </a:rPr>
              <a:t>2</a:t>
            </a:r>
            <a:r>
              <a:rPr lang="en-US" sz="1900" dirty="0">
                <a:effectLst/>
                <a:latin typeface="Gill Sans MT" panose="020B0502020104020203" pitchFamily="34" charset="0"/>
              </a:rPr>
              <a:t>O</a:t>
            </a:r>
            <a:endParaRPr lang="en-US" sz="1900" dirty="0">
              <a:ln w="0"/>
              <a:effectLst/>
              <a:latin typeface="Gill Sans MT" panose="020B0502020104020203" pitchFamily="34" charset="0"/>
            </a:endParaRPr>
          </a:p>
        </p:txBody>
      </p:sp>
      <p:sp>
        <p:nvSpPr>
          <p:cNvPr id="139" name="Oval 138">
            <a:extLst>
              <a:ext uri="{FF2B5EF4-FFF2-40B4-BE49-F238E27FC236}">
                <a16:creationId xmlns:a16="http://schemas.microsoft.com/office/drawing/2014/main" id="{80092BF2-7758-4E4E-9588-064F5D3B6DAD}"/>
              </a:ext>
            </a:extLst>
          </p:cNvPr>
          <p:cNvSpPr/>
          <p:nvPr/>
        </p:nvSpPr>
        <p:spPr>
          <a:xfrm>
            <a:off x="11326533" y="3077662"/>
            <a:ext cx="299467" cy="32004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1" name="Equals 140">
            <a:extLst>
              <a:ext uri="{FF2B5EF4-FFF2-40B4-BE49-F238E27FC236}">
                <a16:creationId xmlns:a16="http://schemas.microsoft.com/office/drawing/2014/main" id="{15CDC599-5C64-4325-A4BB-DEA808E4F3BD}"/>
              </a:ext>
            </a:extLst>
          </p:cNvPr>
          <p:cNvSpPr/>
          <p:nvPr/>
        </p:nvSpPr>
        <p:spPr>
          <a:xfrm>
            <a:off x="9923988" y="2997484"/>
            <a:ext cx="487090" cy="503559"/>
          </a:xfrm>
          <a:prstGeom prst="mathEqual">
            <a:avLst/>
          </a:prstGeom>
          <a:solidFill>
            <a:srgbClr val="D0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3" name="Equals 142">
            <a:extLst>
              <a:ext uri="{FF2B5EF4-FFF2-40B4-BE49-F238E27FC236}">
                <a16:creationId xmlns:a16="http://schemas.microsoft.com/office/drawing/2014/main" id="{7CFB9E1F-A875-49E2-9649-A5341E4D5CF8}"/>
              </a:ext>
            </a:extLst>
          </p:cNvPr>
          <p:cNvSpPr/>
          <p:nvPr/>
        </p:nvSpPr>
        <p:spPr>
          <a:xfrm>
            <a:off x="9934326" y="5305781"/>
            <a:ext cx="487090" cy="503559"/>
          </a:xfrm>
          <a:prstGeom prst="mathEqual">
            <a:avLst/>
          </a:prstGeom>
          <a:solidFill>
            <a:srgbClr val="D0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6" name="Rectangle 145">
            <a:extLst>
              <a:ext uri="{FF2B5EF4-FFF2-40B4-BE49-F238E27FC236}">
                <a16:creationId xmlns:a16="http://schemas.microsoft.com/office/drawing/2014/main" id="{D6E507DC-C730-4D49-9EEE-48B87BA3A1E8}"/>
              </a:ext>
            </a:extLst>
          </p:cNvPr>
          <p:cNvSpPr/>
          <p:nvPr/>
        </p:nvSpPr>
        <p:spPr>
          <a:xfrm>
            <a:off x="8328551" y="3999049"/>
            <a:ext cx="1636987" cy="70788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2000" b="1" dirty="0">
                <a:ln w="0"/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Gill Sans MT" panose="020B0502020104020203" pitchFamily="34" charset="0"/>
              </a:rPr>
              <a:t>Complex</a:t>
            </a:r>
          </a:p>
          <a:p>
            <a:pPr algn="ctr"/>
            <a:r>
              <a:rPr lang="en-US" sz="2000" b="1" dirty="0">
                <a:ln w="0"/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Gill Sans MT" panose="020B0502020104020203" pitchFamily="34" charset="0"/>
              </a:rPr>
              <a:t>Compounds</a:t>
            </a:r>
            <a:endParaRPr lang="en-US" sz="2000" b="1" dirty="0">
              <a:ln w="0"/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147" name="Equals 146">
            <a:extLst>
              <a:ext uri="{FF2B5EF4-FFF2-40B4-BE49-F238E27FC236}">
                <a16:creationId xmlns:a16="http://schemas.microsoft.com/office/drawing/2014/main" id="{88922AA9-87AC-4885-86E0-A2212F09ED60}"/>
              </a:ext>
            </a:extLst>
          </p:cNvPr>
          <p:cNvSpPr/>
          <p:nvPr/>
        </p:nvSpPr>
        <p:spPr>
          <a:xfrm>
            <a:off x="7871869" y="4108836"/>
            <a:ext cx="487090" cy="503559"/>
          </a:xfrm>
          <a:prstGeom prst="mathEqual">
            <a:avLst/>
          </a:prstGeom>
          <a:solidFill>
            <a:srgbClr val="D0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8" name="Equals 147">
            <a:extLst>
              <a:ext uri="{FF2B5EF4-FFF2-40B4-BE49-F238E27FC236}">
                <a16:creationId xmlns:a16="http://schemas.microsoft.com/office/drawing/2014/main" id="{75C49F15-51DB-4333-B77A-08DAC362B7F2}"/>
              </a:ext>
            </a:extLst>
          </p:cNvPr>
          <p:cNvSpPr/>
          <p:nvPr/>
        </p:nvSpPr>
        <p:spPr>
          <a:xfrm>
            <a:off x="9925220" y="4104991"/>
            <a:ext cx="487090" cy="503559"/>
          </a:xfrm>
          <a:prstGeom prst="mathEqual">
            <a:avLst/>
          </a:prstGeom>
          <a:solidFill>
            <a:srgbClr val="D0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53" name="Picture 152" descr="A picture containing indoor, sitting&#10;&#10;Description generated with very high confidence">
            <a:extLst>
              <a:ext uri="{FF2B5EF4-FFF2-40B4-BE49-F238E27FC236}">
                <a16:creationId xmlns:a16="http://schemas.microsoft.com/office/drawing/2014/main" id="{34D301E5-F1A2-4FF5-A095-A2973901756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33706">
            <a:off x="10615345" y="3461981"/>
            <a:ext cx="1573880" cy="1654340"/>
          </a:xfrm>
          <a:prstGeom prst="rect">
            <a:avLst/>
          </a:prstGeom>
        </p:spPr>
      </p:pic>
      <p:pic>
        <p:nvPicPr>
          <p:cNvPr id="16" name="Picture 15" descr="The roof of a house&#10;&#10;Description generated with very high confidence">
            <a:extLst>
              <a:ext uri="{FF2B5EF4-FFF2-40B4-BE49-F238E27FC236}">
                <a16:creationId xmlns:a16="http://schemas.microsoft.com/office/drawing/2014/main" id="{D3556583-89EE-4671-A0A8-D208750145D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3048" y="1813093"/>
            <a:ext cx="1069833" cy="773535"/>
          </a:xfrm>
          <a:prstGeom prst="rect">
            <a:avLst/>
          </a:prstGeom>
        </p:spPr>
      </p:pic>
      <p:sp>
        <p:nvSpPr>
          <p:cNvPr id="77" name="Rectangle 76">
            <a:extLst>
              <a:ext uri="{FF2B5EF4-FFF2-40B4-BE49-F238E27FC236}">
                <a16:creationId xmlns:a16="http://schemas.microsoft.com/office/drawing/2014/main" id="{42A7B227-B75E-40ED-B565-DA052DE3E2BC}"/>
              </a:ext>
            </a:extLst>
          </p:cNvPr>
          <p:cNvSpPr/>
          <p:nvPr/>
        </p:nvSpPr>
        <p:spPr>
          <a:xfrm>
            <a:off x="8704714" y="1994577"/>
            <a:ext cx="890065" cy="40011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2000" b="1" dirty="0">
                <a:ln w="0"/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Gill Sans MT" panose="020B0502020104020203" pitchFamily="34" charset="0"/>
              </a:rPr>
              <a:t>Seeds</a:t>
            </a:r>
          </a:p>
        </p:txBody>
      </p:sp>
      <p:sp>
        <p:nvSpPr>
          <p:cNvPr id="78" name="Equals 77">
            <a:extLst>
              <a:ext uri="{FF2B5EF4-FFF2-40B4-BE49-F238E27FC236}">
                <a16:creationId xmlns:a16="http://schemas.microsoft.com/office/drawing/2014/main" id="{B9E07C7D-7FB2-4A61-A279-A15DF721A88E}"/>
              </a:ext>
            </a:extLst>
          </p:cNvPr>
          <p:cNvSpPr/>
          <p:nvPr/>
        </p:nvSpPr>
        <p:spPr>
          <a:xfrm>
            <a:off x="7866086" y="1943406"/>
            <a:ext cx="487090" cy="503559"/>
          </a:xfrm>
          <a:prstGeom prst="mathEqual">
            <a:avLst/>
          </a:prstGeom>
          <a:solidFill>
            <a:srgbClr val="D0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9" name="Equals 78">
            <a:extLst>
              <a:ext uri="{FF2B5EF4-FFF2-40B4-BE49-F238E27FC236}">
                <a16:creationId xmlns:a16="http://schemas.microsoft.com/office/drawing/2014/main" id="{0D5F6C50-C0EC-4F0F-8C9A-42870CA9FB87}"/>
              </a:ext>
            </a:extLst>
          </p:cNvPr>
          <p:cNvSpPr/>
          <p:nvPr/>
        </p:nvSpPr>
        <p:spPr>
          <a:xfrm>
            <a:off x="9929254" y="1943406"/>
            <a:ext cx="487090" cy="503559"/>
          </a:xfrm>
          <a:prstGeom prst="mathEqual">
            <a:avLst/>
          </a:prstGeom>
          <a:solidFill>
            <a:srgbClr val="D0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80" name="Picture 79" descr="A picture containing object&#10;&#10;Description generated with high confidence">
            <a:extLst>
              <a:ext uri="{FF2B5EF4-FFF2-40B4-BE49-F238E27FC236}">
                <a16:creationId xmlns:a16="http://schemas.microsoft.com/office/drawing/2014/main" id="{719C6FFD-37DE-4ECB-8810-429B3693DD0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0310" y="1809245"/>
            <a:ext cx="866127" cy="895883"/>
          </a:xfrm>
          <a:prstGeom prst="rect">
            <a:avLst/>
          </a:prstGeom>
        </p:spPr>
      </p:pic>
      <p:pic>
        <p:nvPicPr>
          <p:cNvPr id="81" name="Picture 80" descr="A picture containing indoor, object&#10;&#10;Description generated with high confidence">
            <a:extLst>
              <a:ext uri="{FF2B5EF4-FFF2-40B4-BE49-F238E27FC236}">
                <a16:creationId xmlns:a16="http://schemas.microsoft.com/office/drawing/2014/main" id="{9F1E28AD-8BD7-4E6C-B2F2-2B32B346466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9260" y="1543169"/>
            <a:ext cx="1049784" cy="1085850"/>
          </a:xfrm>
          <a:prstGeom prst="rect">
            <a:avLst/>
          </a:prstGeom>
        </p:spPr>
      </p:pic>
      <p:pic>
        <p:nvPicPr>
          <p:cNvPr id="82" name="Picture 81" descr="A picture containing indoor&#10;&#10;Description generated with high confidence">
            <a:extLst>
              <a:ext uri="{FF2B5EF4-FFF2-40B4-BE49-F238E27FC236}">
                <a16:creationId xmlns:a16="http://schemas.microsoft.com/office/drawing/2014/main" id="{13CED5C0-EC50-4D65-A229-E92C391D1E1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669353">
            <a:off x="10856381" y="2071449"/>
            <a:ext cx="778172" cy="804907"/>
          </a:xfrm>
          <a:prstGeom prst="rect">
            <a:avLst/>
          </a:prstGeom>
        </p:spPr>
      </p:pic>
      <p:pic>
        <p:nvPicPr>
          <p:cNvPr id="83" name="Picture 82">
            <a:extLst>
              <a:ext uri="{FF2B5EF4-FFF2-40B4-BE49-F238E27FC236}">
                <a16:creationId xmlns:a16="http://schemas.microsoft.com/office/drawing/2014/main" id="{D021EA83-F3DA-463D-A739-6F31172B9E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21128">
            <a:off x="6540104" y="2842025"/>
            <a:ext cx="961286" cy="1255528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ECDD770B-5A16-442B-BCB9-7686DF4C1A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21128" flipH="1" flipV="1">
            <a:off x="6511941" y="2433440"/>
            <a:ext cx="961286" cy="1255528"/>
          </a:xfrm>
          <a:prstGeom prst="rect">
            <a:avLst/>
          </a:prstGeom>
        </p:spPr>
      </p:pic>
      <p:pic>
        <p:nvPicPr>
          <p:cNvPr id="86" name="Picture 85" descr="A close up of a house&#10;&#10;Description generated with high confidence">
            <a:extLst>
              <a:ext uri="{FF2B5EF4-FFF2-40B4-BE49-F238E27FC236}">
                <a16:creationId xmlns:a16="http://schemas.microsoft.com/office/drawing/2014/main" id="{26168F58-0B55-4922-9FE1-BC3D8974A54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7317" y="1821072"/>
            <a:ext cx="685862" cy="685862"/>
          </a:xfrm>
          <a:prstGeom prst="rect">
            <a:avLst/>
          </a:prstGeom>
        </p:spPr>
      </p:pic>
      <p:pic>
        <p:nvPicPr>
          <p:cNvPr id="88" name="Picture 87" descr="The roof of a house&#10;&#10;Description generated with very high confidence">
            <a:extLst>
              <a:ext uri="{FF2B5EF4-FFF2-40B4-BE49-F238E27FC236}">
                <a16:creationId xmlns:a16="http://schemas.microsoft.com/office/drawing/2014/main" id="{D8FAB8E0-4054-4909-9BC2-262999D3B8A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6689" y="1813093"/>
            <a:ext cx="1069833" cy="773535"/>
          </a:xfrm>
          <a:prstGeom prst="rect">
            <a:avLst/>
          </a:prstGeom>
        </p:spPr>
      </p:pic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E90ED27B-2C43-4E7A-8152-8CD75C045D8D}"/>
              </a:ext>
            </a:extLst>
          </p:cNvPr>
          <p:cNvCxnSpPr>
            <a:cxnSpLocks/>
          </p:cNvCxnSpPr>
          <p:nvPr/>
        </p:nvCxnSpPr>
        <p:spPr>
          <a:xfrm>
            <a:off x="-4143" y="0"/>
            <a:ext cx="12191999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CEC9A205-7AA6-4350-BDBB-F9E25439B1EC}"/>
              </a:ext>
            </a:extLst>
          </p:cNvPr>
          <p:cNvCxnSpPr>
            <a:cxnSpLocks/>
          </p:cNvCxnSpPr>
          <p:nvPr/>
        </p:nvCxnSpPr>
        <p:spPr>
          <a:xfrm>
            <a:off x="-1247" y="0"/>
            <a:ext cx="0" cy="685800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A598423A-7E46-4F46-A224-B4F658806629}"/>
              </a:ext>
            </a:extLst>
          </p:cNvPr>
          <p:cNvCxnSpPr>
            <a:cxnSpLocks/>
          </p:cNvCxnSpPr>
          <p:nvPr/>
        </p:nvCxnSpPr>
        <p:spPr>
          <a:xfrm>
            <a:off x="12192000" y="0"/>
            <a:ext cx="0" cy="685800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3F275E05-F1E4-41EC-8EE1-D422AC9D5283}"/>
              </a:ext>
            </a:extLst>
          </p:cNvPr>
          <p:cNvCxnSpPr>
            <a:cxnSpLocks/>
          </p:cNvCxnSpPr>
          <p:nvPr/>
        </p:nvCxnSpPr>
        <p:spPr>
          <a:xfrm>
            <a:off x="-4143" y="6859571"/>
            <a:ext cx="12191999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D28AC7BD-1A02-456E-84C8-58AE07606E16}"/>
              </a:ext>
            </a:extLst>
          </p:cNvPr>
          <p:cNvCxnSpPr>
            <a:cxnSpLocks/>
          </p:cNvCxnSpPr>
          <p:nvPr/>
        </p:nvCxnSpPr>
        <p:spPr>
          <a:xfrm>
            <a:off x="0" y="5976677"/>
            <a:ext cx="12191999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72AFFCD2-8F6C-470D-AD9A-536A53791B6B}"/>
              </a:ext>
            </a:extLst>
          </p:cNvPr>
          <p:cNvCxnSpPr>
            <a:cxnSpLocks/>
          </p:cNvCxnSpPr>
          <p:nvPr/>
        </p:nvCxnSpPr>
        <p:spPr>
          <a:xfrm>
            <a:off x="1" y="829007"/>
            <a:ext cx="12191999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6337EACD-7B8E-486A-93AB-5393FBF8A497}"/>
              </a:ext>
            </a:extLst>
          </p:cNvPr>
          <p:cNvSpPr txBox="1"/>
          <p:nvPr/>
        </p:nvSpPr>
        <p:spPr>
          <a:xfrm>
            <a:off x="0" y="842138"/>
            <a:ext cx="12192000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u="sng" dirty="0">
                <a:ln w="0"/>
                <a:solidFill>
                  <a:schemeClr val="accent1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Gill Sans MT" panose="020B0502020104020203" pitchFamily="34" charset="0"/>
              </a:rPr>
              <a:t>What’s a network?</a:t>
            </a:r>
            <a:r>
              <a:rPr lang="en-US" sz="2600" dirty="0">
                <a:ln w="0"/>
                <a:solidFill>
                  <a:schemeClr val="accent1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Gill Sans MT" panose="020B0502020104020203" pitchFamily="34" charset="0"/>
              </a:rPr>
              <a:t>  </a:t>
            </a:r>
            <a:r>
              <a:rPr lang="en-US" sz="2500" dirty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Gill Sans MT" panose="020B0502020104020203" pitchFamily="34" charset="0"/>
              </a:rPr>
              <a:t>A system of interconnected items in which simple building blocks react to form increasingly complex units until nothing new can be created</a:t>
            </a:r>
          </a:p>
        </p:txBody>
      </p:sp>
      <p:pic>
        <p:nvPicPr>
          <p:cNvPr id="55" name="Picture 54">
            <a:extLst>
              <a:ext uri="{FF2B5EF4-FFF2-40B4-BE49-F238E27FC236}">
                <a16:creationId xmlns:a16="http://schemas.microsoft.com/office/drawing/2014/main" id="{480E08BD-79C8-4710-9977-AD579964797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52970">
            <a:off x="10664247" y="4882960"/>
            <a:ext cx="1110266" cy="1181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4082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272905-0B67-41A7-B984-E227E4A65A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7090" y="0"/>
            <a:ext cx="11914909" cy="831273"/>
          </a:xfrm>
        </p:spPr>
        <p:txBody>
          <a:bodyPr>
            <a:normAutofit/>
          </a:bodyPr>
          <a:lstStyle/>
          <a:p>
            <a:r>
              <a:rPr lang="en-US" sz="48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ill Sans MT" panose="020B0502020104020203" pitchFamily="34" charset="0"/>
              </a:rPr>
              <a:t>Background – Networks Cont. </a:t>
            </a:r>
          </a:p>
        </p:txBody>
      </p:sp>
      <p:pic>
        <p:nvPicPr>
          <p:cNvPr id="10" name="Picture 9" descr="Fireworks in the sky&#10;&#10;Description generated with high confidence">
            <a:extLst>
              <a:ext uri="{FF2B5EF4-FFF2-40B4-BE49-F238E27FC236}">
                <a16:creationId xmlns:a16="http://schemas.microsoft.com/office/drawing/2014/main" id="{6D64316E-0B65-4A61-91A1-5E7FF9D1A5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8381224" y="1364300"/>
            <a:ext cx="3465764" cy="3815674"/>
          </a:xfrm>
          <a:prstGeom prst="rect">
            <a:avLst/>
          </a:prstGeom>
        </p:spPr>
      </p:pic>
      <p:pic>
        <p:nvPicPr>
          <p:cNvPr id="12" name="Picture 11" descr="A picture containing outdoor object, tree, fireworks, plant&#10;&#10;Description generated with very high confidence">
            <a:extLst>
              <a:ext uri="{FF2B5EF4-FFF2-40B4-BE49-F238E27FC236}">
                <a16:creationId xmlns:a16="http://schemas.microsoft.com/office/drawing/2014/main" id="{99919003-703A-4459-AC63-FD48F01652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4155784" y="1322495"/>
            <a:ext cx="3880430" cy="388043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D114142-A6D1-4A32-8524-1D12B5D0111A}"/>
              </a:ext>
            </a:extLst>
          </p:cNvPr>
          <p:cNvSpPr txBox="1"/>
          <p:nvPr/>
        </p:nvSpPr>
        <p:spPr>
          <a:xfrm>
            <a:off x="0" y="851565"/>
            <a:ext cx="121920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u="sng" dirty="0">
                <a:ln w="0"/>
                <a:solidFill>
                  <a:schemeClr val="accent1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Gill Sans MT" panose="020B0502020104020203" pitchFamily="34" charset="0"/>
              </a:rPr>
              <a:t>What can a network do?</a:t>
            </a:r>
            <a:r>
              <a:rPr lang="en-US" sz="2600" dirty="0">
                <a:ln w="0"/>
                <a:solidFill>
                  <a:schemeClr val="accent1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Gill Sans MT" panose="020B0502020104020203" pitchFamily="34" charset="0"/>
              </a:rPr>
              <a:t> </a:t>
            </a:r>
            <a:r>
              <a:rPr lang="en-US" sz="2500" dirty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Gill Sans MT" panose="020B0502020104020203" pitchFamily="34" charset="0"/>
              </a:rPr>
              <a:t> Aid in understanding and predicting complex relationships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3D4D3A1-36C9-4144-A6B1-7AC2BB5301D3}"/>
              </a:ext>
            </a:extLst>
          </p:cNvPr>
          <p:cNvSpPr txBox="1"/>
          <p:nvPr/>
        </p:nvSpPr>
        <p:spPr>
          <a:xfrm>
            <a:off x="-1" y="5131910"/>
            <a:ext cx="12192000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u="sng" dirty="0">
                <a:ln w="0"/>
                <a:solidFill>
                  <a:schemeClr val="accent1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Gill Sans MT" panose="020B0502020104020203" pitchFamily="34" charset="0"/>
              </a:rPr>
              <a:t>How can it specifically help here?</a:t>
            </a:r>
            <a:r>
              <a:rPr lang="en-US" sz="2600" dirty="0">
                <a:ln w="0"/>
                <a:solidFill>
                  <a:schemeClr val="accent1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Gill Sans MT" panose="020B0502020104020203" pitchFamily="34" charset="0"/>
              </a:rPr>
              <a:t> </a:t>
            </a:r>
            <a:r>
              <a:rPr lang="en-US" sz="2500" dirty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Gill Sans MT" panose="020B0502020104020203" pitchFamily="34" charset="0"/>
              </a:rPr>
              <a:t>Tells us what compounds might be created from the seeds reacting on Enceladus, and thus whether Earth-like life might be able to exist there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6743F93-61AD-4D1A-B55E-3D09EDB6D562}"/>
              </a:ext>
            </a:extLst>
          </p:cNvPr>
          <p:cNvCxnSpPr>
            <a:cxnSpLocks/>
          </p:cNvCxnSpPr>
          <p:nvPr/>
        </p:nvCxnSpPr>
        <p:spPr>
          <a:xfrm>
            <a:off x="-4143" y="0"/>
            <a:ext cx="12191999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B5CCAA4-5CAA-40C7-979D-A4F309B9252F}"/>
              </a:ext>
            </a:extLst>
          </p:cNvPr>
          <p:cNvCxnSpPr>
            <a:cxnSpLocks/>
          </p:cNvCxnSpPr>
          <p:nvPr/>
        </p:nvCxnSpPr>
        <p:spPr>
          <a:xfrm>
            <a:off x="-1247" y="0"/>
            <a:ext cx="0" cy="685800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19E7317-D6A2-4245-A83E-85DF94D0CCB3}"/>
              </a:ext>
            </a:extLst>
          </p:cNvPr>
          <p:cNvCxnSpPr>
            <a:cxnSpLocks/>
          </p:cNvCxnSpPr>
          <p:nvPr/>
        </p:nvCxnSpPr>
        <p:spPr>
          <a:xfrm>
            <a:off x="12192000" y="0"/>
            <a:ext cx="0" cy="685800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6168335-66D3-4BB0-BC8F-0F2DD1B4FAE8}"/>
              </a:ext>
            </a:extLst>
          </p:cNvPr>
          <p:cNvCxnSpPr>
            <a:cxnSpLocks/>
          </p:cNvCxnSpPr>
          <p:nvPr/>
        </p:nvCxnSpPr>
        <p:spPr>
          <a:xfrm>
            <a:off x="-4143" y="6859571"/>
            <a:ext cx="12191999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F2875CF-4B9A-4A8B-ABC4-C7F512D5E02A}"/>
              </a:ext>
            </a:extLst>
          </p:cNvPr>
          <p:cNvCxnSpPr>
            <a:cxnSpLocks/>
          </p:cNvCxnSpPr>
          <p:nvPr/>
        </p:nvCxnSpPr>
        <p:spPr>
          <a:xfrm>
            <a:off x="0" y="5976677"/>
            <a:ext cx="12191999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C4149208-5097-41F8-A6A6-2F28FD9B251B}"/>
              </a:ext>
            </a:extLst>
          </p:cNvPr>
          <p:cNvCxnSpPr>
            <a:cxnSpLocks/>
          </p:cNvCxnSpPr>
          <p:nvPr/>
        </p:nvCxnSpPr>
        <p:spPr>
          <a:xfrm>
            <a:off x="1" y="829007"/>
            <a:ext cx="12191999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19">
            <a:extLst>
              <a:ext uri="{FF2B5EF4-FFF2-40B4-BE49-F238E27FC236}">
                <a16:creationId xmlns:a16="http://schemas.microsoft.com/office/drawing/2014/main" id="{CB1DFF74-2586-4652-85E7-F6D9F12C344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984" y="1625711"/>
            <a:ext cx="3171250" cy="3374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36025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Arrow: Bent-Up 36">
            <a:extLst>
              <a:ext uri="{FF2B5EF4-FFF2-40B4-BE49-F238E27FC236}">
                <a16:creationId xmlns:a16="http://schemas.microsoft.com/office/drawing/2014/main" id="{45DB75C0-0604-462B-97E0-FC290B4A9EAC}"/>
              </a:ext>
            </a:extLst>
          </p:cNvPr>
          <p:cNvSpPr/>
          <p:nvPr/>
        </p:nvSpPr>
        <p:spPr bwMode="auto">
          <a:xfrm rot="16200000" flipH="1" flipV="1">
            <a:off x="5423868" y="4747744"/>
            <a:ext cx="893103" cy="1331852"/>
          </a:xfrm>
          <a:prstGeom prst="bentUpArrow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540000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31353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6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6" name="Arrow: Bent-Up 35">
            <a:extLst>
              <a:ext uri="{FF2B5EF4-FFF2-40B4-BE49-F238E27FC236}">
                <a16:creationId xmlns:a16="http://schemas.microsoft.com/office/drawing/2014/main" id="{BA648F30-902F-42F8-85CD-281D90BE2FFD}"/>
              </a:ext>
            </a:extLst>
          </p:cNvPr>
          <p:cNvSpPr/>
          <p:nvPr/>
        </p:nvSpPr>
        <p:spPr bwMode="auto">
          <a:xfrm rot="5400000" flipV="1">
            <a:off x="10238859" y="4747743"/>
            <a:ext cx="893103" cy="1331852"/>
          </a:xfrm>
          <a:prstGeom prst="bentUpArrow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540000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31353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6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400FCAA-78D9-4A68-BF72-D3CC5430D5AC}"/>
              </a:ext>
            </a:extLst>
          </p:cNvPr>
          <p:cNvSpPr/>
          <p:nvPr/>
        </p:nvSpPr>
        <p:spPr>
          <a:xfrm>
            <a:off x="3380575" y="2950592"/>
            <a:ext cx="5471194" cy="18179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EA154633-F093-4389-A2A3-C2FA462034B2}"/>
              </a:ext>
            </a:extLst>
          </p:cNvPr>
          <p:cNvSpPr/>
          <p:nvPr/>
        </p:nvSpPr>
        <p:spPr>
          <a:xfrm>
            <a:off x="2498232" y="3731067"/>
            <a:ext cx="1003790" cy="430887"/>
          </a:xfrm>
          <a:prstGeom prst="rightArrow">
            <a:avLst/>
          </a:prstGeom>
          <a:gradFill flip="none" rotWithShape="1">
            <a:gsLst>
              <a:gs pos="0">
                <a:schemeClr val="accent4">
                  <a:shade val="30000"/>
                  <a:satMod val="115000"/>
                </a:schemeClr>
              </a:gs>
              <a:gs pos="50000">
                <a:schemeClr val="accent4">
                  <a:shade val="67500"/>
                  <a:satMod val="115000"/>
                </a:schemeClr>
              </a:gs>
              <a:gs pos="100000">
                <a:schemeClr val="accent4">
                  <a:shade val="100000"/>
                  <a:satMod val="115000"/>
                </a:schemeClr>
              </a:gs>
            </a:gsLst>
            <a:lin ang="10800000" scaled="1"/>
            <a:tileRect/>
          </a:gra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" name="Picture 30" descr="A close up of a computer&#10;&#10;Description generated with very high confidence">
            <a:extLst>
              <a:ext uri="{FF2B5EF4-FFF2-40B4-BE49-F238E27FC236}">
                <a16:creationId xmlns:a16="http://schemas.microsoft.com/office/drawing/2014/main" id="{56266B16-B49F-49CA-A9B1-5410C8C696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98" y="2941165"/>
            <a:ext cx="2743200" cy="189063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1272905-0B67-41A7-B984-E227E4A65A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7090" y="0"/>
            <a:ext cx="11914909" cy="831273"/>
          </a:xfrm>
        </p:spPr>
        <p:txBody>
          <a:bodyPr>
            <a:normAutofit/>
          </a:bodyPr>
          <a:lstStyle/>
          <a:p>
            <a:r>
              <a:rPr lang="en-US" sz="48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ill Sans MT" panose="020B0502020104020203" pitchFamily="34" charset="0"/>
              </a:rPr>
              <a:t>Methods – Building a Network</a:t>
            </a:r>
          </a:p>
        </p:txBody>
      </p:sp>
      <p:sp>
        <p:nvSpPr>
          <p:cNvPr id="25" name="Arrow: Bent-Up 24">
            <a:extLst>
              <a:ext uri="{FF2B5EF4-FFF2-40B4-BE49-F238E27FC236}">
                <a16:creationId xmlns:a16="http://schemas.microsoft.com/office/drawing/2014/main" id="{EAF41AFD-C78F-4ED1-B802-311E0F9AA752}"/>
              </a:ext>
            </a:extLst>
          </p:cNvPr>
          <p:cNvSpPr/>
          <p:nvPr/>
        </p:nvSpPr>
        <p:spPr bwMode="auto">
          <a:xfrm flipH="1" flipV="1">
            <a:off x="1195342" y="2304194"/>
            <a:ext cx="3115327" cy="759848"/>
          </a:xfrm>
          <a:prstGeom prst="bentUpArrow">
            <a:avLst>
              <a:gd name="adj1" fmla="val 25000"/>
              <a:gd name="adj2" fmla="val 25000"/>
              <a:gd name="adj3" fmla="val 25000"/>
            </a:avLst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540000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31353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6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23" name="Picture 22" descr="A screenshot of a cell phone&#10;&#10;Description generated with high confidence">
            <a:extLst>
              <a:ext uri="{FF2B5EF4-FFF2-40B4-BE49-F238E27FC236}">
                <a16:creationId xmlns:a16="http://schemas.microsoft.com/office/drawing/2014/main" id="{4E170BCF-A1F4-413E-88C1-9AFDEF5ADC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1890" y="811564"/>
            <a:ext cx="5705856" cy="1851075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BB58F734-67FD-45F9-AA00-0709130BACF8}"/>
              </a:ext>
            </a:extLst>
          </p:cNvPr>
          <p:cNvSpPr txBox="1"/>
          <p:nvPr/>
        </p:nvSpPr>
        <p:spPr>
          <a:xfrm>
            <a:off x="3362325" y="2311967"/>
            <a:ext cx="5495544" cy="430887"/>
          </a:xfrm>
          <a:prstGeom prst="rect">
            <a:avLst/>
          </a:prstGeom>
          <a:solidFill>
            <a:srgbClr val="0070C0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80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/>
                <a:latin typeface="Gill Sans MT" panose="020B0502020104020203" pitchFamily="34" charset="0"/>
              </a:rPr>
              <a:t>Compile Compounds/Seeds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77E193A-DEE7-4394-A01A-86008A8E12B7}"/>
              </a:ext>
            </a:extLst>
          </p:cNvPr>
          <p:cNvSpPr txBox="1"/>
          <p:nvPr/>
        </p:nvSpPr>
        <p:spPr>
          <a:xfrm>
            <a:off x="3380575" y="4768568"/>
            <a:ext cx="5468112" cy="430887"/>
          </a:xfrm>
          <a:prstGeom prst="rect">
            <a:avLst/>
          </a:prstGeom>
          <a:solidFill>
            <a:srgbClr val="0070C0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80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/>
                <a:latin typeface="Gill Sans MT" panose="020B0502020104020203" pitchFamily="34" charset="0"/>
              </a:rPr>
              <a:t>Create Seed Sets</a:t>
            </a:r>
          </a:p>
        </p:txBody>
      </p:sp>
      <p:sp>
        <p:nvSpPr>
          <p:cNvPr id="29" name="Plus Sign 28">
            <a:extLst>
              <a:ext uri="{FF2B5EF4-FFF2-40B4-BE49-F238E27FC236}">
                <a16:creationId xmlns:a16="http://schemas.microsoft.com/office/drawing/2014/main" id="{E8E0CCB3-3464-4DC7-816F-DF0E3D627EAB}"/>
              </a:ext>
            </a:extLst>
          </p:cNvPr>
          <p:cNvSpPr/>
          <p:nvPr/>
        </p:nvSpPr>
        <p:spPr bwMode="auto">
          <a:xfrm>
            <a:off x="8860182" y="3663705"/>
            <a:ext cx="597864" cy="565613"/>
          </a:xfrm>
          <a:prstGeom prst="mathPlus">
            <a:avLst/>
          </a:prstGeom>
          <a:solidFill>
            <a:srgbClr val="DB0C0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31353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6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55B2662-5818-475B-A1D3-6CAFD7B2BC74}"/>
              </a:ext>
            </a:extLst>
          </p:cNvPr>
          <p:cNvSpPr txBox="1"/>
          <p:nvPr/>
        </p:nvSpPr>
        <p:spPr>
          <a:xfrm>
            <a:off x="67520" y="4768569"/>
            <a:ext cx="2647399" cy="430887"/>
          </a:xfrm>
          <a:prstGeom prst="rect">
            <a:avLst/>
          </a:prstGeom>
          <a:solidFill>
            <a:srgbClr val="0070C0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80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/>
                <a:latin typeface="Gill Sans MT" panose="020B0502020104020203" pitchFamily="34" charset="0"/>
              </a:rPr>
              <a:t>Random Sampling </a:t>
            </a:r>
          </a:p>
        </p:txBody>
      </p:sp>
      <p:pic>
        <p:nvPicPr>
          <p:cNvPr id="33" name="Picture 32" descr="A screenshot of a computer&#10;&#10;Description generated with high confidence">
            <a:extLst>
              <a:ext uri="{FF2B5EF4-FFF2-40B4-BE49-F238E27FC236}">
                <a16:creationId xmlns:a16="http://schemas.microsoft.com/office/drawing/2014/main" id="{113E6F50-D65C-4BCE-83E4-EDA97F0E49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6359" y="2941165"/>
            <a:ext cx="2707392" cy="1905873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36870143-D618-4592-9F33-FFBF4F89D41C}"/>
              </a:ext>
            </a:extLst>
          </p:cNvPr>
          <p:cNvSpPr txBox="1"/>
          <p:nvPr/>
        </p:nvSpPr>
        <p:spPr>
          <a:xfrm>
            <a:off x="9475786" y="4768567"/>
            <a:ext cx="2633472" cy="430887"/>
          </a:xfrm>
          <a:prstGeom prst="rect">
            <a:avLst/>
          </a:prstGeom>
          <a:solidFill>
            <a:srgbClr val="0070C0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80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/>
                <a:latin typeface="Gill Sans MT" panose="020B0502020104020203" pitchFamily="34" charset="0"/>
              </a:rPr>
              <a:t>KEGG Database</a:t>
            </a: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A981FF61-4649-4468-85CE-DE846D61DEA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8737" y="3238938"/>
            <a:ext cx="867577" cy="1310326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D35C7971-3FB2-4E45-ABF9-FEA9BF5643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8938" y="3238938"/>
            <a:ext cx="867577" cy="131032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E3128A88-1CC8-403F-9F24-DC8530C2393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9139" y="3245042"/>
            <a:ext cx="867577" cy="1310326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86C68D22-1A38-4086-A7DD-30554E34C00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8536" y="3238938"/>
            <a:ext cx="867577" cy="1310326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EC589C94-A03E-4ED8-A5E5-7FDFFC15BFB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0701" y="3247001"/>
            <a:ext cx="867577" cy="1310326"/>
          </a:xfrm>
          <a:prstGeom prst="rect">
            <a:avLst/>
          </a:prstGeom>
        </p:spPr>
      </p:pic>
      <p:sp>
        <p:nvSpPr>
          <p:cNvPr id="54" name="TextBox 53">
            <a:extLst>
              <a:ext uri="{FF2B5EF4-FFF2-40B4-BE49-F238E27FC236}">
                <a16:creationId xmlns:a16="http://schemas.microsoft.com/office/drawing/2014/main" id="{34619B2C-574D-4A97-961F-A620A765AAA1}"/>
              </a:ext>
            </a:extLst>
          </p:cNvPr>
          <p:cNvSpPr txBox="1"/>
          <p:nvPr/>
        </p:nvSpPr>
        <p:spPr>
          <a:xfrm>
            <a:off x="6549306" y="5367778"/>
            <a:ext cx="3460751" cy="49244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2600" b="1" dirty="0">
                <a:ln w="0"/>
                <a:solidFill>
                  <a:schemeClr val="accent1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Gill Sans MT" panose="020B0502020104020203" pitchFamily="34" charset="0"/>
              </a:rPr>
              <a:t>Generate Networks!</a:t>
            </a:r>
          </a:p>
        </p:txBody>
      </p:sp>
      <p:pic>
        <p:nvPicPr>
          <p:cNvPr id="55" name="Picture 54">
            <a:extLst>
              <a:ext uri="{FF2B5EF4-FFF2-40B4-BE49-F238E27FC236}">
                <a16:creationId xmlns:a16="http://schemas.microsoft.com/office/drawing/2014/main" id="{8AB8F0D5-2060-4654-BFC4-F595DDACAB2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1291" y="3770813"/>
            <a:ext cx="505035" cy="669623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  <p:sp>
        <p:nvSpPr>
          <p:cNvPr id="56" name="TextBox 55">
            <a:extLst>
              <a:ext uri="{FF2B5EF4-FFF2-40B4-BE49-F238E27FC236}">
                <a16:creationId xmlns:a16="http://schemas.microsoft.com/office/drawing/2014/main" id="{C0492029-16D6-49C7-AA81-A36632ABDAFB}"/>
              </a:ext>
            </a:extLst>
          </p:cNvPr>
          <p:cNvSpPr txBox="1"/>
          <p:nvPr/>
        </p:nvSpPr>
        <p:spPr>
          <a:xfrm>
            <a:off x="3811985" y="3470637"/>
            <a:ext cx="4336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Gill Sans MT" panose="020B0502020104020203" pitchFamily="34" charset="0"/>
              </a:rPr>
              <a:t>5</a:t>
            </a:r>
          </a:p>
        </p:txBody>
      </p:sp>
      <p:pic>
        <p:nvPicPr>
          <p:cNvPr id="64" name="Picture 63">
            <a:extLst>
              <a:ext uri="{FF2B5EF4-FFF2-40B4-BE49-F238E27FC236}">
                <a16:creationId xmlns:a16="http://schemas.microsoft.com/office/drawing/2014/main" id="{79EBBA8C-E52A-4060-83AA-836C839EE0C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9807" y="3770813"/>
            <a:ext cx="505035" cy="669623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F097589A-62C3-409D-80BC-7D9679E9DF1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0209" y="3770812"/>
            <a:ext cx="505035" cy="669623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772BABB0-4E18-4493-A5A2-198DFC6FAB2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0409" y="3770812"/>
            <a:ext cx="505035" cy="669623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  <p:sp>
        <p:nvSpPr>
          <p:cNvPr id="67" name="TextBox 66">
            <a:extLst>
              <a:ext uri="{FF2B5EF4-FFF2-40B4-BE49-F238E27FC236}">
                <a16:creationId xmlns:a16="http://schemas.microsoft.com/office/drawing/2014/main" id="{1506AFDC-A57F-45AC-86EC-838FEECF4839}"/>
              </a:ext>
            </a:extLst>
          </p:cNvPr>
          <p:cNvSpPr txBox="1"/>
          <p:nvPr/>
        </p:nvSpPr>
        <p:spPr>
          <a:xfrm>
            <a:off x="4840450" y="3470637"/>
            <a:ext cx="4336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Gill Sans MT" panose="020B0502020104020203" pitchFamily="34" charset="0"/>
              </a:rPr>
              <a:t>5</a:t>
            </a:r>
          </a:p>
        </p:txBody>
      </p:sp>
      <p:pic>
        <p:nvPicPr>
          <p:cNvPr id="59" name="Picture 58" descr="A close up of a sign&#10;&#10;Description generated with high confidence">
            <a:extLst>
              <a:ext uri="{FF2B5EF4-FFF2-40B4-BE49-F238E27FC236}">
                <a16:creationId xmlns:a16="http://schemas.microsoft.com/office/drawing/2014/main" id="{B3C44DEC-6AD2-434F-B430-187A546EC45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3749" y="3952190"/>
            <a:ext cx="391479" cy="403917"/>
          </a:xfrm>
          <a:prstGeom prst="rect">
            <a:avLst/>
          </a:prstGeom>
        </p:spPr>
      </p:pic>
      <p:pic>
        <p:nvPicPr>
          <p:cNvPr id="72" name="Picture 71" descr="A close up of a sign&#10;&#10;Description generated with high confidence">
            <a:extLst>
              <a:ext uri="{FF2B5EF4-FFF2-40B4-BE49-F238E27FC236}">
                <a16:creationId xmlns:a16="http://schemas.microsoft.com/office/drawing/2014/main" id="{75B917C8-81DA-4E50-900B-F6B0ED015ED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9382" y="3961617"/>
            <a:ext cx="391479" cy="403917"/>
          </a:xfrm>
          <a:prstGeom prst="rect">
            <a:avLst/>
          </a:prstGeom>
        </p:spPr>
      </p:pic>
      <p:sp>
        <p:nvSpPr>
          <p:cNvPr id="73" name="TextBox 72">
            <a:extLst>
              <a:ext uri="{FF2B5EF4-FFF2-40B4-BE49-F238E27FC236}">
                <a16:creationId xmlns:a16="http://schemas.microsoft.com/office/drawing/2014/main" id="{D92838E4-9B76-4BF4-8E71-1433CE18A0F6}"/>
              </a:ext>
            </a:extLst>
          </p:cNvPr>
          <p:cNvSpPr txBox="1"/>
          <p:nvPr/>
        </p:nvSpPr>
        <p:spPr>
          <a:xfrm>
            <a:off x="6960795" y="3470637"/>
            <a:ext cx="4336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Gill Sans MT" panose="020B0502020104020203" pitchFamily="34" charset="0"/>
              </a:rPr>
              <a:t>10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2338CB6C-5683-4638-8D3D-F462BBEE5608}"/>
              </a:ext>
            </a:extLst>
          </p:cNvPr>
          <p:cNvSpPr txBox="1"/>
          <p:nvPr/>
        </p:nvSpPr>
        <p:spPr>
          <a:xfrm>
            <a:off x="8017378" y="3473678"/>
            <a:ext cx="4336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Gill Sans MT" panose="020B0502020104020203" pitchFamily="34" charset="0"/>
              </a:rPr>
              <a:t>10</a:t>
            </a:r>
          </a:p>
        </p:txBody>
      </p:sp>
      <p:pic>
        <p:nvPicPr>
          <p:cNvPr id="78" name="Picture 77">
            <a:extLst>
              <a:ext uri="{FF2B5EF4-FFF2-40B4-BE49-F238E27FC236}">
                <a16:creationId xmlns:a16="http://schemas.microsoft.com/office/drawing/2014/main" id="{73EC2F0D-BDC8-4B99-8932-EB5D872F01C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2637" y="3541157"/>
            <a:ext cx="782158" cy="585498"/>
          </a:xfrm>
          <a:prstGeom prst="rect">
            <a:avLst/>
          </a:prstGeom>
        </p:spPr>
      </p:pic>
      <p:pic>
        <p:nvPicPr>
          <p:cNvPr id="6" name="Picture 5" descr="A close up of a sign&#10;&#10;Description generated with very high confidence">
            <a:extLst>
              <a:ext uri="{FF2B5EF4-FFF2-40B4-BE49-F238E27FC236}">
                <a16:creationId xmlns:a16="http://schemas.microsoft.com/office/drawing/2014/main" id="{8C0369E1-BBFD-46CE-A2C8-0CCF0C48AE8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1222" y="3770812"/>
            <a:ext cx="505035" cy="669214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537FC30D-F4BB-4503-A30A-E58950CD5025}"/>
              </a:ext>
            </a:extLst>
          </p:cNvPr>
          <p:cNvSpPr txBox="1"/>
          <p:nvPr/>
        </p:nvSpPr>
        <p:spPr>
          <a:xfrm>
            <a:off x="5846569" y="3466708"/>
            <a:ext cx="5116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Gill Sans MT" panose="020B0502020104020203" pitchFamily="34" charset="0"/>
              </a:rPr>
              <a:t>All</a:t>
            </a: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CF7C9A63-A8E3-4D82-9582-36DD645DF2EE}"/>
              </a:ext>
            </a:extLst>
          </p:cNvPr>
          <p:cNvCxnSpPr>
            <a:cxnSpLocks/>
          </p:cNvCxnSpPr>
          <p:nvPr/>
        </p:nvCxnSpPr>
        <p:spPr>
          <a:xfrm>
            <a:off x="-4143" y="0"/>
            <a:ext cx="12191999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A737076A-5589-48B2-95D0-FD66FD39274F}"/>
              </a:ext>
            </a:extLst>
          </p:cNvPr>
          <p:cNvCxnSpPr>
            <a:cxnSpLocks/>
          </p:cNvCxnSpPr>
          <p:nvPr/>
        </p:nvCxnSpPr>
        <p:spPr>
          <a:xfrm>
            <a:off x="-1247" y="0"/>
            <a:ext cx="0" cy="685800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C9026FC1-9469-4E02-B706-928A9E2AA2D0}"/>
              </a:ext>
            </a:extLst>
          </p:cNvPr>
          <p:cNvCxnSpPr>
            <a:cxnSpLocks/>
          </p:cNvCxnSpPr>
          <p:nvPr/>
        </p:nvCxnSpPr>
        <p:spPr>
          <a:xfrm>
            <a:off x="12192000" y="0"/>
            <a:ext cx="0" cy="685800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AE57B59C-A9F1-4445-A721-0B2C86918295}"/>
              </a:ext>
            </a:extLst>
          </p:cNvPr>
          <p:cNvCxnSpPr>
            <a:cxnSpLocks/>
          </p:cNvCxnSpPr>
          <p:nvPr/>
        </p:nvCxnSpPr>
        <p:spPr>
          <a:xfrm>
            <a:off x="-4143" y="6859571"/>
            <a:ext cx="12191999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E2186B6E-7DCD-4EBC-996A-2660E415DD56}"/>
              </a:ext>
            </a:extLst>
          </p:cNvPr>
          <p:cNvCxnSpPr>
            <a:cxnSpLocks/>
          </p:cNvCxnSpPr>
          <p:nvPr/>
        </p:nvCxnSpPr>
        <p:spPr>
          <a:xfrm>
            <a:off x="0" y="5976677"/>
            <a:ext cx="12191999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EF259A62-BD2C-400F-B9BF-9CBB688E4C1F}"/>
              </a:ext>
            </a:extLst>
          </p:cNvPr>
          <p:cNvCxnSpPr>
            <a:cxnSpLocks/>
          </p:cNvCxnSpPr>
          <p:nvPr/>
        </p:nvCxnSpPr>
        <p:spPr>
          <a:xfrm>
            <a:off x="1" y="829007"/>
            <a:ext cx="12191999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477098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272905-0B67-41A7-B984-E227E4A65A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7090" y="0"/>
            <a:ext cx="11914909" cy="831273"/>
          </a:xfrm>
        </p:spPr>
        <p:txBody>
          <a:bodyPr>
            <a:normAutofit/>
          </a:bodyPr>
          <a:lstStyle/>
          <a:p>
            <a:r>
              <a:rPr lang="en-US" sz="48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ill Sans MT" panose="020B0502020104020203" pitchFamily="34" charset="0"/>
              </a:rPr>
              <a:t>Results – Fully Expanded Network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BF02FB8B-F6CA-41C1-BA55-54B614ECC779}"/>
              </a:ext>
            </a:extLst>
          </p:cNvPr>
          <p:cNvCxnSpPr>
            <a:cxnSpLocks/>
          </p:cNvCxnSpPr>
          <p:nvPr/>
        </p:nvCxnSpPr>
        <p:spPr>
          <a:xfrm>
            <a:off x="-4143" y="0"/>
            <a:ext cx="12191999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B16872A-8824-4A8F-B1C7-C1BAD9AF28D7}"/>
              </a:ext>
            </a:extLst>
          </p:cNvPr>
          <p:cNvCxnSpPr>
            <a:cxnSpLocks/>
          </p:cNvCxnSpPr>
          <p:nvPr/>
        </p:nvCxnSpPr>
        <p:spPr>
          <a:xfrm>
            <a:off x="-1247" y="0"/>
            <a:ext cx="0" cy="685800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CFBCB64-788F-423A-A521-2425C5723F54}"/>
              </a:ext>
            </a:extLst>
          </p:cNvPr>
          <p:cNvCxnSpPr>
            <a:cxnSpLocks/>
          </p:cNvCxnSpPr>
          <p:nvPr/>
        </p:nvCxnSpPr>
        <p:spPr>
          <a:xfrm>
            <a:off x="12192000" y="0"/>
            <a:ext cx="0" cy="685800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3A3C53A-21FC-448B-9979-F277ED17F171}"/>
              </a:ext>
            </a:extLst>
          </p:cNvPr>
          <p:cNvCxnSpPr>
            <a:cxnSpLocks/>
          </p:cNvCxnSpPr>
          <p:nvPr/>
        </p:nvCxnSpPr>
        <p:spPr>
          <a:xfrm>
            <a:off x="-4143" y="6859571"/>
            <a:ext cx="12191999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54A03D2-35ED-470F-88A1-E5DBB6770DB7}"/>
              </a:ext>
            </a:extLst>
          </p:cNvPr>
          <p:cNvCxnSpPr>
            <a:cxnSpLocks/>
          </p:cNvCxnSpPr>
          <p:nvPr/>
        </p:nvCxnSpPr>
        <p:spPr>
          <a:xfrm>
            <a:off x="0" y="5976677"/>
            <a:ext cx="12191999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91A312-C0FC-44CC-A9EA-090F8AE9DDBB}"/>
              </a:ext>
            </a:extLst>
          </p:cNvPr>
          <p:cNvCxnSpPr>
            <a:cxnSpLocks/>
          </p:cNvCxnSpPr>
          <p:nvPr/>
        </p:nvCxnSpPr>
        <p:spPr>
          <a:xfrm>
            <a:off x="1" y="829007"/>
            <a:ext cx="12191999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DFBEE8F2-99C3-4D2C-B7D5-95156007443D}"/>
              </a:ext>
            </a:extLst>
          </p:cNvPr>
          <p:cNvSpPr txBox="1"/>
          <p:nvPr/>
        </p:nvSpPr>
        <p:spPr>
          <a:xfrm>
            <a:off x="283698" y="1339235"/>
            <a:ext cx="4999648" cy="380617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28575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endParaRPr lang="en-US" sz="2600" dirty="0"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  <a:latin typeface="Gill Sans MT" panose="020B0502020104020203" pitchFamily="34" charset="0"/>
            </a:endParaRPr>
          </a:p>
          <a:p>
            <a:pPr marL="28575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2600" dirty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Gill Sans MT" panose="020B0502020104020203" pitchFamily="34" charset="0"/>
              </a:rPr>
              <a:t>Made from gold standard seed set (all seeds react)</a:t>
            </a:r>
          </a:p>
          <a:p>
            <a:pPr marL="28575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2600" dirty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Gill Sans MT" panose="020B0502020104020203" pitchFamily="34" charset="0"/>
              </a:rPr>
              <a:t>In 45 reactions, over 4000 complex compounds needed by life were made</a:t>
            </a:r>
          </a:p>
          <a:p>
            <a:pPr marL="28575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2600" dirty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Gill Sans MT" panose="020B0502020104020203" pitchFamily="34" charset="0"/>
              </a:rPr>
              <a:t>Most complex network possible</a:t>
            </a:r>
          </a:p>
          <a:p>
            <a:pPr marL="28575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2600" dirty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Gill Sans MT" panose="020B0502020104020203" pitchFamily="34" charset="0"/>
              </a:rPr>
              <a:t>Best possible scenario for life 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6A66886-FEEF-41D6-B6AC-13F70604019E}"/>
              </a:ext>
            </a:extLst>
          </p:cNvPr>
          <p:cNvSpPr/>
          <p:nvPr/>
        </p:nvSpPr>
        <p:spPr>
          <a:xfrm>
            <a:off x="776221" y="1336970"/>
            <a:ext cx="408928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000" u="sng" dirty="0">
                <a:ln w="0"/>
                <a:solidFill>
                  <a:schemeClr val="accent1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Gill Sans MT" panose="020B0502020104020203" pitchFamily="34" charset="0"/>
              </a:rPr>
              <a:t>Fully Expanded Network</a:t>
            </a:r>
          </a:p>
        </p:txBody>
      </p:sp>
      <p:pic>
        <p:nvPicPr>
          <p:cNvPr id="24" name="Picture 23" descr="A close up of a sign&#10;&#10;Description generated with very high confidence">
            <a:extLst>
              <a:ext uri="{FF2B5EF4-FFF2-40B4-BE49-F238E27FC236}">
                <a16:creationId xmlns:a16="http://schemas.microsoft.com/office/drawing/2014/main" id="{9750EEDE-1439-416F-9219-9C4B05BDB0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090" y="1327445"/>
            <a:ext cx="361614" cy="479462"/>
          </a:xfrm>
          <a:prstGeom prst="rect">
            <a:avLst/>
          </a:prstGeom>
        </p:spPr>
      </p:pic>
      <p:pic>
        <p:nvPicPr>
          <p:cNvPr id="12" name="Picture 11" descr="A picture containing tree, sky&#10;&#10;Description generated with high confidence">
            <a:extLst>
              <a:ext uri="{FF2B5EF4-FFF2-40B4-BE49-F238E27FC236}">
                <a16:creationId xmlns:a16="http://schemas.microsoft.com/office/drawing/2014/main" id="{50F52279-D51F-468E-8770-65A789EFBC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8028" y="938423"/>
            <a:ext cx="6513207" cy="492883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tx1"/>
            </a:solidFill>
          </a:ln>
          <a:effectLst/>
        </p:spPr>
      </p:pic>
    </p:spTree>
    <p:extLst>
      <p:ext uri="{BB962C8B-B14F-4D97-AF65-F5344CB8AC3E}">
        <p14:creationId xmlns:p14="http://schemas.microsoft.com/office/powerpoint/2010/main" val="7443311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272905-0B67-41A7-B984-E227E4A65A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7090" y="0"/>
            <a:ext cx="11914909" cy="831273"/>
          </a:xfrm>
        </p:spPr>
        <p:txBody>
          <a:bodyPr>
            <a:normAutofit/>
          </a:bodyPr>
          <a:lstStyle/>
          <a:p>
            <a:r>
              <a:rPr lang="en-US" sz="48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ill Sans MT" panose="020B0502020104020203" pitchFamily="34" charset="0"/>
              </a:rPr>
              <a:t>Results – Network Comparison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1C27FD5-14C4-466A-B77F-3E751D3C02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7918" y="1018120"/>
            <a:ext cx="8625525" cy="477997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449DA6B-1026-454A-B398-85FF6B27FC41}"/>
              </a:ext>
            </a:extLst>
          </p:cNvPr>
          <p:cNvSpPr txBox="1"/>
          <p:nvPr/>
        </p:nvSpPr>
        <p:spPr>
          <a:xfrm>
            <a:off x="9427" y="1515556"/>
            <a:ext cx="3478491" cy="40882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28575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2600" dirty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Gill Sans MT" panose="020B0502020104020203" pitchFamily="34" charset="0"/>
              </a:rPr>
              <a:t>A seed set affects the size of a network and its probability of fully expanding</a:t>
            </a:r>
          </a:p>
          <a:p>
            <a:pPr marL="28575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2600" dirty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Gill Sans MT" panose="020B0502020104020203" pitchFamily="34" charset="0"/>
              </a:rPr>
              <a:t>Higher probabilities indicate a higher viability for life </a:t>
            </a:r>
          </a:p>
          <a:p>
            <a:pPr marL="28575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2600" dirty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Gill Sans MT" panose="020B0502020104020203" pitchFamily="34" charset="0"/>
              </a:rPr>
              <a:t>Some seeds must be more significant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C8B1373-1B23-4F8F-B55F-D2425385DDDF}"/>
              </a:ext>
            </a:extLst>
          </p:cNvPr>
          <p:cNvSpPr/>
          <p:nvPr/>
        </p:nvSpPr>
        <p:spPr>
          <a:xfrm>
            <a:off x="985039" y="1093535"/>
            <a:ext cx="1669047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000" u="sng" dirty="0">
                <a:ln w="0"/>
                <a:solidFill>
                  <a:schemeClr val="accent1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Gill Sans MT" panose="020B0502020104020203" pitchFamily="34" charset="0"/>
              </a:rPr>
              <a:t>Seed Sets</a:t>
            </a:r>
            <a:endParaRPr lang="en-US" sz="3000" dirty="0">
              <a:ln w="0"/>
              <a:solidFill>
                <a:schemeClr val="accent1"/>
              </a:solidFill>
              <a:effectLst>
                <a:glow rad="63500">
                  <a:schemeClr val="accent6">
                    <a:satMod val="175000"/>
                    <a:alpha val="40000"/>
                  </a:schemeClr>
                </a:glow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Gill Sans MT" panose="020B0502020104020203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7C8CDAD-D770-43E1-9745-C56B8D3E87D8}"/>
              </a:ext>
            </a:extLst>
          </p:cNvPr>
          <p:cNvSpPr/>
          <p:nvPr/>
        </p:nvSpPr>
        <p:spPr>
          <a:xfrm>
            <a:off x="4492970" y="1915277"/>
            <a:ext cx="2155480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n-US" sz="1700" dirty="0"/>
              <a:t>Averaged from 100 </a:t>
            </a:r>
          </a:p>
          <a:p>
            <a:pPr algn="ctr">
              <a:spcAft>
                <a:spcPts val="0"/>
              </a:spcAft>
            </a:pPr>
            <a:r>
              <a:rPr lang="en-US" sz="1700" dirty="0"/>
              <a:t>networks per seed set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A39A84B-8B70-46B3-9575-E4FCD2C687E5}"/>
              </a:ext>
            </a:extLst>
          </p:cNvPr>
          <p:cNvCxnSpPr>
            <a:cxnSpLocks/>
          </p:cNvCxnSpPr>
          <p:nvPr/>
        </p:nvCxnSpPr>
        <p:spPr>
          <a:xfrm>
            <a:off x="-4143" y="0"/>
            <a:ext cx="12191999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19E188E-F4D9-4746-A96B-A7BF784B4DDB}"/>
              </a:ext>
            </a:extLst>
          </p:cNvPr>
          <p:cNvCxnSpPr>
            <a:cxnSpLocks/>
          </p:cNvCxnSpPr>
          <p:nvPr/>
        </p:nvCxnSpPr>
        <p:spPr>
          <a:xfrm>
            <a:off x="-1247" y="0"/>
            <a:ext cx="0" cy="685800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B2A99F5-C21C-44AB-B2CD-0AF9157989AC}"/>
              </a:ext>
            </a:extLst>
          </p:cNvPr>
          <p:cNvCxnSpPr>
            <a:cxnSpLocks/>
          </p:cNvCxnSpPr>
          <p:nvPr/>
        </p:nvCxnSpPr>
        <p:spPr>
          <a:xfrm>
            <a:off x="12192000" y="0"/>
            <a:ext cx="0" cy="685800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3FE71A2-14D5-4342-A5F6-ED0DC4158E5C}"/>
              </a:ext>
            </a:extLst>
          </p:cNvPr>
          <p:cNvCxnSpPr>
            <a:cxnSpLocks/>
          </p:cNvCxnSpPr>
          <p:nvPr/>
        </p:nvCxnSpPr>
        <p:spPr>
          <a:xfrm>
            <a:off x="-4143" y="6859571"/>
            <a:ext cx="12191999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3713B33-595A-48F0-8ABA-3B80636E6E2D}"/>
              </a:ext>
            </a:extLst>
          </p:cNvPr>
          <p:cNvCxnSpPr>
            <a:cxnSpLocks/>
          </p:cNvCxnSpPr>
          <p:nvPr/>
        </p:nvCxnSpPr>
        <p:spPr>
          <a:xfrm>
            <a:off x="0" y="5976677"/>
            <a:ext cx="12191999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89B947F-6315-4C03-BB0C-0D7693FB53C8}"/>
              </a:ext>
            </a:extLst>
          </p:cNvPr>
          <p:cNvCxnSpPr>
            <a:cxnSpLocks/>
          </p:cNvCxnSpPr>
          <p:nvPr/>
        </p:nvCxnSpPr>
        <p:spPr>
          <a:xfrm>
            <a:off x="1" y="829007"/>
            <a:ext cx="12191999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605329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272905-0B67-41A7-B984-E227E4A65A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7090" y="0"/>
            <a:ext cx="11914909" cy="831273"/>
          </a:xfrm>
        </p:spPr>
        <p:txBody>
          <a:bodyPr>
            <a:normAutofit/>
          </a:bodyPr>
          <a:lstStyle/>
          <a:p>
            <a:r>
              <a:rPr lang="en-US" sz="48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ill Sans MT" panose="020B0502020104020203" pitchFamily="34" charset="0"/>
              </a:rPr>
              <a:t>Results – Seed Contributions</a:t>
            </a:r>
          </a:p>
        </p:txBody>
      </p:sp>
      <p:pic>
        <p:nvPicPr>
          <p:cNvPr id="9" name="Picture 8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CD09A38A-ECCE-4CB0-BC54-C7EE10CA98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6601" y="1110442"/>
            <a:ext cx="8196843" cy="460501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345A83E-97B7-41CC-8C84-883E58EBE29C}"/>
              </a:ext>
            </a:extLst>
          </p:cNvPr>
          <p:cNvSpPr txBox="1"/>
          <p:nvPr/>
        </p:nvSpPr>
        <p:spPr>
          <a:xfrm>
            <a:off x="18854" y="1551215"/>
            <a:ext cx="3897747" cy="407803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28575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2600" dirty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Gill Sans MT" panose="020B0502020104020203" pitchFamily="34" charset="0"/>
              </a:rPr>
              <a:t>Some seeds involved in fully expanded networks more often</a:t>
            </a:r>
          </a:p>
          <a:p>
            <a:pPr marL="28575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2600" dirty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Gill Sans MT" panose="020B0502020104020203" pitchFamily="34" charset="0"/>
              </a:rPr>
              <a:t>These seeds contribute more to life’s viability</a:t>
            </a:r>
          </a:p>
          <a:p>
            <a:pPr marL="28575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2600" dirty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Gill Sans MT" panose="020B0502020104020203" pitchFamily="34" charset="0"/>
              </a:rPr>
              <a:t>H</a:t>
            </a:r>
            <a:r>
              <a:rPr lang="en-US" sz="2600" baseline="-25000" dirty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Gill Sans MT" panose="020B0502020104020203" pitchFamily="34" charset="0"/>
              </a:rPr>
              <a:t>2</a:t>
            </a:r>
            <a:r>
              <a:rPr lang="en-US" sz="2600" dirty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Gill Sans MT" panose="020B0502020104020203" pitchFamily="34" charset="0"/>
              </a:rPr>
              <a:t>O’s most important, but not always significant</a:t>
            </a:r>
          </a:p>
          <a:p>
            <a:pPr marL="28575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2600" dirty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Gill Sans MT" panose="020B0502020104020203" pitchFamily="34" charset="0"/>
              </a:rPr>
              <a:t>H</a:t>
            </a:r>
            <a:r>
              <a:rPr lang="en-US" sz="2600" baseline="-25000" dirty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Gill Sans MT" panose="020B0502020104020203" pitchFamily="34" charset="0"/>
              </a:rPr>
              <a:t>2</a:t>
            </a:r>
            <a:r>
              <a:rPr lang="en-US" sz="2600" dirty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Gill Sans MT" panose="020B0502020104020203" pitchFamily="34" charset="0"/>
              </a:rPr>
              <a:t>S’s relative lack of importance noteworthy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7943F7E-4925-4B05-A545-0C4F2EE6AC7E}"/>
              </a:ext>
            </a:extLst>
          </p:cNvPr>
          <p:cNvSpPr/>
          <p:nvPr/>
        </p:nvSpPr>
        <p:spPr>
          <a:xfrm>
            <a:off x="629442" y="1050767"/>
            <a:ext cx="2638864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000" u="sng" dirty="0">
                <a:ln w="0"/>
                <a:solidFill>
                  <a:schemeClr val="accent1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Gill Sans MT" panose="020B0502020104020203" pitchFamily="34" charset="0"/>
              </a:rPr>
              <a:t>Individual Seeds</a:t>
            </a:r>
            <a:endParaRPr lang="en-US" sz="3000" dirty="0">
              <a:ln w="0"/>
              <a:solidFill>
                <a:schemeClr val="accent1"/>
              </a:solidFill>
              <a:effectLst>
                <a:glow rad="63500">
                  <a:schemeClr val="accent6">
                    <a:satMod val="175000"/>
                    <a:alpha val="40000"/>
                  </a:schemeClr>
                </a:glow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Gill Sans MT" panose="020B0502020104020203" pitchFamily="34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E82A661-653B-4588-8662-878201A0F3A6}"/>
              </a:ext>
            </a:extLst>
          </p:cNvPr>
          <p:cNvCxnSpPr>
            <a:cxnSpLocks/>
          </p:cNvCxnSpPr>
          <p:nvPr/>
        </p:nvCxnSpPr>
        <p:spPr>
          <a:xfrm>
            <a:off x="-4143" y="0"/>
            <a:ext cx="12191999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765C315-F7D0-4B70-B076-5B52160AE4ED}"/>
              </a:ext>
            </a:extLst>
          </p:cNvPr>
          <p:cNvCxnSpPr>
            <a:cxnSpLocks/>
          </p:cNvCxnSpPr>
          <p:nvPr/>
        </p:nvCxnSpPr>
        <p:spPr>
          <a:xfrm>
            <a:off x="-1247" y="0"/>
            <a:ext cx="0" cy="685800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3690124-F318-487D-BC69-72CBC1EBA238}"/>
              </a:ext>
            </a:extLst>
          </p:cNvPr>
          <p:cNvCxnSpPr>
            <a:cxnSpLocks/>
          </p:cNvCxnSpPr>
          <p:nvPr/>
        </p:nvCxnSpPr>
        <p:spPr>
          <a:xfrm>
            <a:off x="12192000" y="0"/>
            <a:ext cx="0" cy="685800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C950578-8DA5-4102-95F9-E6F11BAA1844}"/>
              </a:ext>
            </a:extLst>
          </p:cNvPr>
          <p:cNvCxnSpPr>
            <a:cxnSpLocks/>
          </p:cNvCxnSpPr>
          <p:nvPr/>
        </p:nvCxnSpPr>
        <p:spPr>
          <a:xfrm>
            <a:off x="-4143" y="6859571"/>
            <a:ext cx="12191999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9D075E4-3A61-4532-A751-E5143AF4000C}"/>
              </a:ext>
            </a:extLst>
          </p:cNvPr>
          <p:cNvCxnSpPr>
            <a:cxnSpLocks/>
          </p:cNvCxnSpPr>
          <p:nvPr/>
        </p:nvCxnSpPr>
        <p:spPr>
          <a:xfrm>
            <a:off x="0" y="5976677"/>
            <a:ext cx="12191999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AECE5E8-CEFE-4A5B-B79F-69BA49F30ACB}"/>
              </a:ext>
            </a:extLst>
          </p:cNvPr>
          <p:cNvCxnSpPr>
            <a:cxnSpLocks/>
          </p:cNvCxnSpPr>
          <p:nvPr/>
        </p:nvCxnSpPr>
        <p:spPr>
          <a:xfrm>
            <a:off x="1" y="829007"/>
            <a:ext cx="12191999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4545527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3320</TotalTime>
  <Words>1001</Words>
  <Application>Microsoft Office PowerPoint</Application>
  <PresentationFormat>Widescreen</PresentationFormat>
  <Paragraphs>101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1" baseType="lpstr">
      <vt:lpstr>Arial</vt:lpstr>
      <vt:lpstr>Calibri</vt:lpstr>
      <vt:lpstr>Calibri Light</vt:lpstr>
      <vt:lpstr>Gill Sans MT</vt:lpstr>
      <vt:lpstr>Lucida Sans</vt:lpstr>
      <vt:lpstr>Wingdings</vt:lpstr>
      <vt:lpstr>Office Theme</vt:lpstr>
      <vt:lpstr>Predicting Life on Enceladus</vt:lpstr>
      <vt:lpstr>Introduction - Goals</vt:lpstr>
      <vt:lpstr>Background – Enceladus</vt:lpstr>
      <vt:lpstr>Background – Networks </vt:lpstr>
      <vt:lpstr>Background – Networks Cont. </vt:lpstr>
      <vt:lpstr>Methods – Building a Network</vt:lpstr>
      <vt:lpstr>Results – Fully Expanded Network</vt:lpstr>
      <vt:lpstr>Results – Network Comparison </vt:lpstr>
      <vt:lpstr>Results – Seed Contributions</vt:lpstr>
      <vt:lpstr>Conclusion – Highlights and Next Steps</vt:lpstr>
      <vt:lpstr>Acknowledgements – Thank you!</vt:lpstr>
      <vt:lpstr>PowerPoint Presentation</vt:lpstr>
      <vt:lpstr>References and Resources</vt:lpstr>
      <vt:lpstr>Image Links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Predicting Life on Enceladus</dc:title>
  <dc:creator>Alexa Drew</dc:creator>
  <cp:lastModifiedBy>Alexa Drew</cp:lastModifiedBy>
  <cp:revision>211</cp:revision>
  <dcterms:created xsi:type="dcterms:W3CDTF">2019-03-05T19:07:47Z</dcterms:created>
  <dcterms:modified xsi:type="dcterms:W3CDTF">2019-03-26T01:44:30Z</dcterms:modified>
</cp:coreProperties>
</file>